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7"/>
  </p:notesMasterIdLst>
  <p:sldIdLst>
    <p:sldId id="262" r:id="rId5"/>
    <p:sldId id="263" r:id="rId6"/>
  </p:sldIdLst>
  <p:sldSz cx="12192000" cy="13679488"/>
  <p:notesSz cx="6858000" cy="9144000"/>
  <p:custDataLst>
    <p:tags r:id="rId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72C7"/>
    <a:srgbClr val="99CC8D"/>
    <a:srgbClr val="6AB6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19" autoAdjust="0"/>
    <p:restoredTop sz="93792" autoAdjust="0"/>
  </p:normalViewPr>
  <p:slideViewPr>
    <p:cSldViewPr snapToGrid="0">
      <p:cViewPr varScale="1">
        <p:scale>
          <a:sx n="38" d="100"/>
          <a:sy n="38" d="100"/>
        </p:scale>
        <p:origin x="2052" y="28"/>
      </p:cViewPr>
      <p:guideLst>
        <p:guide orient="horz" pos="430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0659C-3262-48D4-9DFD-23CD1C5C266E}" type="datetimeFigureOut">
              <a:rPr lang="en-GB" smtClean="0"/>
              <a:t>22/04/2022</a:t>
            </a:fld>
            <a:endParaRPr lang="en-GB" dirty="0"/>
          </a:p>
        </p:txBody>
      </p:sp>
      <p:sp>
        <p:nvSpPr>
          <p:cNvPr id="4" name="Slide Image Placeholder 3"/>
          <p:cNvSpPr>
            <a:spLocks noGrp="1" noRot="1" noChangeAspect="1"/>
          </p:cNvSpPr>
          <p:nvPr>
            <p:ph type="sldImg" idx="2"/>
          </p:nvPr>
        </p:nvSpPr>
        <p:spPr>
          <a:xfrm>
            <a:off x="2054225" y="1143000"/>
            <a:ext cx="274955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5F9CA-EDF1-4BB8-973C-FC5965C66A7D}" type="slidenum">
              <a:rPr lang="en-GB" smtClean="0"/>
              <a:t>‹#›</a:t>
            </a:fld>
            <a:endParaRPr lang="en-GB" dirty="0"/>
          </a:p>
        </p:txBody>
      </p:sp>
    </p:spTree>
    <p:extLst>
      <p:ext uri="{BB962C8B-B14F-4D97-AF65-F5344CB8AC3E}">
        <p14:creationId xmlns:p14="http://schemas.microsoft.com/office/powerpoint/2010/main" val="689384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025F9CA-EDF1-4BB8-973C-FC5965C66A7D}" type="slidenum">
              <a:rPr lang="en-GB" smtClean="0"/>
              <a:t>2</a:t>
            </a:fld>
            <a:endParaRPr lang="en-GB" dirty="0"/>
          </a:p>
        </p:txBody>
      </p:sp>
    </p:spTree>
    <p:extLst>
      <p:ext uri="{BB962C8B-B14F-4D97-AF65-F5344CB8AC3E}">
        <p14:creationId xmlns:p14="http://schemas.microsoft.com/office/powerpoint/2010/main" val="82507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38751"/>
            <a:ext cx="10363200" cy="4762488"/>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7184899"/>
            <a:ext cx="9144000" cy="330270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CC18A1-4811-4026-A8E5-D47AC3C19DEE}" type="datetimeFigureOut">
              <a:rPr lang="nl-NL" smtClean="0"/>
              <a:t>22-4-2022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80438BD-691B-48E5-8A7E-B47958D37BD7}" type="slidenum">
              <a:rPr lang="nl-NL" smtClean="0"/>
              <a:t>‹#›</a:t>
            </a:fld>
            <a:endParaRPr lang="nl-NL"/>
          </a:p>
        </p:txBody>
      </p:sp>
    </p:spTree>
    <p:extLst>
      <p:ext uri="{BB962C8B-B14F-4D97-AF65-F5344CB8AC3E}">
        <p14:creationId xmlns:p14="http://schemas.microsoft.com/office/powerpoint/2010/main" val="157057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CC18A1-4811-4026-A8E5-D47AC3C19DEE}" type="datetimeFigureOut">
              <a:rPr lang="nl-NL" smtClean="0"/>
              <a:t>22-4-2022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80438BD-691B-48E5-8A7E-B47958D37BD7}" type="slidenum">
              <a:rPr lang="nl-NL" smtClean="0"/>
              <a:t>‹#›</a:t>
            </a:fld>
            <a:endParaRPr lang="nl-NL"/>
          </a:p>
        </p:txBody>
      </p:sp>
    </p:spTree>
    <p:extLst>
      <p:ext uri="{BB962C8B-B14F-4D97-AF65-F5344CB8AC3E}">
        <p14:creationId xmlns:p14="http://schemas.microsoft.com/office/powerpoint/2010/main" val="2706293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28306"/>
            <a:ext cx="2628900" cy="115927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728306"/>
            <a:ext cx="7734300" cy="115927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CC18A1-4811-4026-A8E5-D47AC3C19DEE}" type="datetimeFigureOut">
              <a:rPr lang="nl-NL" smtClean="0"/>
              <a:t>22-4-2022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80438BD-691B-48E5-8A7E-B47958D37BD7}" type="slidenum">
              <a:rPr lang="nl-NL" smtClean="0"/>
              <a:t>‹#›</a:t>
            </a:fld>
            <a:endParaRPr lang="nl-NL"/>
          </a:p>
        </p:txBody>
      </p:sp>
    </p:spTree>
    <p:extLst>
      <p:ext uri="{BB962C8B-B14F-4D97-AF65-F5344CB8AC3E}">
        <p14:creationId xmlns:p14="http://schemas.microsoft.com/office/powerpoint/2010/main" val="333701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CC18A1-4811-4026-A8E5-D47AC3C19DEE}" type="datetimeFigureOut">
              <a:rPr lang="nl-NL" smtClean="0"/>
              <a:t>22-4-2022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80438BD-691B-48E5-8A7E-B47958D37BD7}" type="slidenum">
              <a:rPr lang="nl-NL" smtClean="0"/>
              <a:t>‹#›</a:t>
            </a:fld>
            <a:endParaRPr lang="nl-NL"/>
          </a:p>
        </p:txBody>
      </p:sp>
    </p:spTree>
    <p:extLst>
      <p:ext uri="{BB962C8B-B14F-4D97-AF65-F5344CB8AC3E}">
        <p14:creationId xmlns:p14="http://schemas.microsoft.com/office/powerpoint/2010/main" val="336223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410376"/>
            <a:ext cx="10515600" cy="5690286"/>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9154495"/>
            <a:ext cx="10515600" cy="2992387"/>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CC18A1-4811-4026-A8E5-D47AC3C19DEE}" type="datetimeFigureOut">
              <a:rPr lang="nl-NL" smtClean="0"/>
              <a:t>22-4-2022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80438BD-691B-48E5-8A7E-B47958D37BD7}" type="slidenum">
              <a:rPr lang="nl-NL" smtClean="0"/>
              <a:t>‹#›</a:t>
            </a:fld>
            <a:endParaRPr lang="nl-NL"/>
          </a:p>
        </p:txBody>
      </p:sp>
    </p:spTree>
    <p:extLst>
      <p:ext uri="{BB962C8B-B14F-4D97-AF65-F5344CB8AC3E}">
        <p14:creationId xmlns:p14="http://schemas.microsoft.com/office/powerpoint/2010/main" val="175902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3641531"/>
            <a:ext cx="5181600" cy="867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3641531"/>
            <a:ext cx="5181600" cy="8679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CC18A1-4811-4026-A8E5-D47AC3C19DEE}" type="datetimeFigureOut">
              <a:rPr lang="nl-NL" smtClean="0"/>
              <a:t>22-4-2022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80438BD-691B-48E5-8A7E-B47958D37BD7}" type="slidenum">
              <a:rPr lang="nl-NL" smtClean="0"/>
              <a:t>‹#›</a:t>
            </a:fld>
            <a:endParaRPr lang="nl-NL"/>
          </a:p>
        </p:txBody>
      </p:sp>
    </p:spTree>
    <p:extLst>
      <p:ext uri="{BB962C8B-B14F-4D97-AF65-F5344CB8AC3E}">
        <p14:creationId xmlns:p14="http://schemas.microsoft.com/office/powerpoint/2010/main" val="213856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28309"/>
            <a:ext cx="10515600" cy="26440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353376"/>
            <a:ext cx="5157787" cy="164343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4996813"/>
            <a:ext cx="5157787" cy="7349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3353376"/>
            <a:ext cx="5183188" cy="164343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4996813"/>
            <a:ext cx="5183188" cy="7349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CC18A1-4811-4026-A8E5-D47AC3C19DEE}" type="datetimeFigureOut">
              <a:rPr lang="nl-NL" smtClean="0"/>
              <a:t>22-4-2022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80438BD-691B-48E5-8A7E-B47958D37BD7}" type="slidenum">
              <a:rPr lang="nl-NL" smtClean="0"/>
              <a:t>‹#›</a:t>
            </a:fld>
            <a:endParaRPr lang="nl-NL"/>
          </a:p>
        </p:txBody>
      </p:sp>
    </p:spTree>
    <p:extLst>
      <p:ext uri="{BB962C8B-B14F-4D97-AF65-F5344CB8AC3E}">
        <p14:creationId xmlns:p14="http://schemas.microsoft.com/office/powerpoint/2010/main" val="296466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CC18A1-4811-4026-A8E5-D47AC3C19DEE}" type="datetimeFigureOut">
              <a:rPr lang="nl-NL" smtClean="0"/>
              <a:t>22-4-2022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80438BD-691B-48E5-8A7E-B47958D37BD7}" type="slidenum">
              <a:rPr lang="nl-NL" smtClean="0"/>
              <a:t>‹#›</a:t>
            </a:fld>
            <a:endParaRPr lang="nl-NL"/>
          </a:p>
        </p:txBody>
      </p:sp>
    </p:spTree>
    <p:extLst>
      <p:ext uri="{BB962C8B-B14F-4D97-AF65-F5344CB8AC3E}">
        <p14:creationId xmlns:p14="http://schemas.microsoft.com/office/powerpoint/2010/main" val="183143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C18A1-4811-4026-A8E5-D47AC3C19DEE}" type="datetimeFigureOut">
              <a:rPr lang="nl-NL" smtClean="0"/>
              <a:t>22-4-2022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80438BD-691B-48E5-8A7E-B47958D37BD7}" type="slidenum">
              <a:rPr lang="nl-NL" smtClean="0"/>
              <a:t>‹#›</a:t>
            </a:fld>
            <a:endParaRPr lang="nl-NL"/>
          </a:p>
        </p:txBody>
      </p:sp>
    </p:spTree>
    <p:extLst>
      <p:ext uri="{BB962C8B-B14F-4D97-AF65-F5344CB8AC3E}">
        <p14:creationId xmlns:p14="http://schemas.microsoft.com/office/powerpoint/2010/main" val="299648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11966"/>
            <a:ext cx="3932237" cy="3191881"/>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1969596"/>
            <a:ext cx="6172200" cy="972130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4103846"/>
            <a:ext cx="3932237" cy="7602883"/>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B1CC18A1-4811-4026-A8E5-D47AC3C19DEE}" type="datetimeFigureOut">
              <a:rPr lang="nl-NL" smtClean="0"/>
              <a:t>22-4-2022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80438BD-691B-48E5-8A7E-B47958D37BD7}" type="slidenum">
              <a:rPr lang="nl-NL" smtClean="0"/>
              <a:t>‹#›</a:t>
            </a:fld>
            <a:endParaRPr lang="nl-NL"/>
          </a:p>
        </p:txBody>
      </p:sp>
    </p:spTree>
    <p:extLst>
      <p:ext uri="{BB962C8B-B14F-4D97-AF65-F5344CB8AC3E}">
        <p14:creationId xmlns:p14="http://schemas.microsoft.com/office/powerpoint/2010/main" val="278127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11966"/>
            <a:ext cx="3932237" cy="3191881"/>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969596"/>
            <a:ext cx="6172200" cy="9721303"/>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839788" y="4103846"/>
            <a:ext cx="3932237" cy="7602883"/>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B1CC18A1-4811-4026-A8E5-D47AC3C19DEE}" type="datetimeFigureOut">
              <a:rPr lang="nl-NL" smtClean="0"/>
              <a:t>22-4-2022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80438BD-691B-48E5-8A7E-B47958D37BD7}" type="slidenum">
              <a:rPr lang="nl-NL" smtClean="0"/>
              <a:t>‹#›</a:t>
            </a:fld>
            <a:endParaRPr lang="nl-NL"/>
          </a:p>
        </p:txBody>
      </p:sp>
    </p:spTree>
    <p:extLst>
      <p:ext uri="{BB962C8B-B14F-4D97-AF65-F5344CB8AC3E}">
        <p14:creationId xmlns:p14="http://schemas.microsoft.com/office/powerpoint/2010/main" val="353104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28309"/>
            <a:ext cx="10515600" cy="26440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641531"/>
            <a:ext cx="10515600" cy="86795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12678862"/>
            <a:ext cx="2743200" cy="728306"/>
          </a:xfrm>
          <a:prstGeom prst="rect">
            <a:avLst/>
          </a:prstGeom>
        </p:spPr>
        <p:txBody>
          <a:bodyPr vert="horz" lIns="91440" tIns="45720" rIns="91440" bIns="45720" rtlCol="0" anchor="ctr"/>
          <a:lstStyle>
            <a:lvl1pPr algn="l">
              <a:defRPr sz="1600">
                <a:solidFill>
                  <a:schemeClr val="tx1">
                    <a:tint val="75000"/>
                  </a:schemeClr>
                </a:solidFill>
              </a:defRPr>
            </a:lvl1pPr>
          </a:lstStyle>
          <a:p>
            <a:fld id="{B1CC18A1-4811-4026-A8E5-D47AC3C19DEE}" type="datetimeFigureOut">
              <a:rPr lang="nl-NL" smtClean="0"/>
              <a:t>22-4-2022</a:t>
            </a:fld>
            <a:endParaRPr lang="nl-NL"/>
          </a:p>
        </p:txBody>
      </p:sp>
      <p:sp>
        <p:nvSpPr>
          <p:cNvPr id="5" name="Footer Placeholder 4"/>
          <p:cNvSpPr>
            <a:spLocks noGrp="1"/>
          </p:cNvSpPr>
          <p:nvPr>
            <p:ph type="ftr" sz="quarter" idx="3"/>
          </p:nvPr>
        </p:nvSpPr>
        <p:spPr>
          <a:xfrm>
            <a:off x="4038600" y="12678862"/>
            <a:ext cx="4114800" cy="728306"/>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12678862"/>
            <a:ext cx="2743200" cy="728306"/>
          </a:xfrm>
          <a:prstGeom prst="rect">
            <a:avLst/>
          </a:prstGeom>
        </p:spPr>
        <p:txBody>
          <a:bodyPr vert="horz" lIns="91440" tIns="45720" rIns="91440" bIns="45720" rtlCol="0" anchor="ctr"/>
          <a:lstStyle>
            <a:lvl1pPr algn="r">
              <a:defRPr sz="1600">
                <a:solidFill>
                  <a:schemeClr val="tx1">
                    <a:tint val="75000"/>
                  </a:schemeClr>
                </a:solidFill>
              </a:defRPr>
            </a:lvl1pPr>
          </a:lstStyle>
          <a:p>
            <a:fld id="{780438BD-691B-48E5-8A7E-B47958D37BD7}" type="slidenum">
              <a:rPr lang="nl-NL" smtClean="0"/>
              <a:t>‹#›</a:t>
            </a:fld>
            <a:endParaRPr lang="nl-NL"/>
          </a:p>
        </p:txBody>
      </p:sp>
      <p:graphicFrame>
        <p:nvGraphicFramePr>
          <p:cNvPr id="7" name="Object 6" hidden="1">
            <a:extLst>
              <a:ext uri="{FF2B5EF4-FFF2-40B4-BE49-F238E27FC236}">
                <a16:creationId xmlns:a16="http://schemas.microsoft.com/office/drawing/2014/main" id="{7918A22B-1099-4D9F-8D5F-ED5C6C3112D5}"/>
              </a:ext>
            </a:extLst>
          </p:cNvPr>
          <p:cNvGraphicFramePr>
            <a:graphicFrameLocks noChangeAspect="1"/>
          </p:cNvGraphicFramePr>
          <p:nvPr userDrawn="1">
            <p:custDataLst>
              <p:tags r:id="rId14"/>
            </p:custDataLst>
          </p:nvPr>
        </p:nvGraphicFramePr>
        <p:xfrm>
          <a:off x="1588" y="3174"/>
          <a:ext cx="1588" cy="3164"/>
        </p:xfrm>
        <a:graphic>
          <a:graphicData uri="http://schemas.openxmlformats.org/presentationml/2006/ole">
            <mc:AlternateContent xmlns:mc="http://schemas.openxmlformats.org/markup-compatibility/2006">
              <mc:Choice xmlns:v="urn:schemas-microsoft-com:vml" Requires="v">
                <p:oleObj spid="_x0000_s1040" name="think-cell Slide" r:id="rId16" imgW="470" imgH="469" progId="TCLayout.ActiveDocument.1">
                  <p:embed/>
                </p:oleObj>
              </mc:Choice>
              <mc:Fallback>
                <p:oleObj name="think-cell Slide" r:id="rId16" imgW="470" imgH="469" progId="TCLayout.ActiveDocument.1">
                  <p:embed/>
                  <p:pic>
                    <p:nvPicPr>
                      <p:cNvPr id="7" name="Object 6" hidden="1">
                        <a:extLst>
                          <a:ext uri="{FF2B5EF4-FFF2-40B4-BE49-F238E27FC236}">
                            <a16:creationId xmlns:a16="http://schemas.microsoft.com/office/drawing/2014/main" id="{7918A22B-1099-4D9F-8D5F-ED5C6C3112D5}"/>
                          </a:ext>
                        </a:extLst>
                      </p:cNvPr>
                      <p:cNvPicPr/>
                      <p:nvPr/>
                    </p:nvPicPr>
                    <p:blipFill>
                      <a:blip r:embed="rId17"/>
                      <a:stretch>
                        <a:fillRect/>
                      </a:stretch>
                    </p:blipFill>
                    <p:spPr>
                      <a:xfrm>
                        <a:off x="1588" y="3174"/>
                        <a:ext cx="1588" cy="3164"/>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38739DE0-4C54-448D-8EAB-E93AC06CFD69}"/>
              </a:ext>
            </a:extLst>
          </p:cNvPr>
          <p:cNvSpPr/>
          <p:nvPr userDrawn="1">
            <p:custDataLst>
              <p:tags r:id="rId15"/>
            </p:custDataLst>
          </p:nvPr>
        </p:nvSpPr>
        <p:spPr>
          <a:xfrm>
            <a:off x="0" y="1"/>
            <a:ext cx="158750" cy="316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5867"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41763581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efm-conference.github.io/" TargetMode="External"/><Relationship Id="rId13" Type="http://schemas.openxmlformats.org/officeDocument/2006/relationships/hyperlink" Target="https://www.youtube.com/channel/UC-Cwk8RyJ4Q_atLsSDBL0vA" TargetMode="External"/><Relationship Id="rId1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hyperlink" Target="https://uclouvain.be/" TargetMode="External"/><Relationship Id="rId12" Type="http://schemas.openxmlformats.org/officeDocument/2006/relationships/image" Target="../media/image6.emf"/><Relationship Id="rId17" Type="http://schemas.openxmlformats.org/officeDocument/2006/relationships/image" Target="../media/image9.png"/><Relationship Id="rId2" Type="http://schemas.openxmlformats.org/officeDocument/2006/relationships/tags" Target="../tags/tag4.xml"/><Relationship Id="rId16" Type="http://schemas.openxmlformats.org/officeDocument/2006/relationships/image" Target="../media/image8.png"/><Relationship Id="rId1" Type="http://schemas.openxmlformats.org/officeDocument/2006/relationships/vmlDrawing" Target="../drawings/vmlDrawing2.vml"/><Relationship Id="rId6" Type="http://schemas.openxmlformats.org/officeDocument/2006/relationships/image" Target="../media/image1.emf"/><Relationship Id="rId11" Type="http://schemas.openxmlformats.org/officeDocument/2006/relationships/image" Target="../media/image5.emf"/><Relationship Id="rId5" Type="http://schemas.openxmlformats.org/officeDocument/2006/relationships/oleObject" Target="../embeddings/oleObject2.bin"/><Relationship Id="rId15" Type="http://schemas.openxmlformats.org/officeDocument/2006/relationships/image" Target="../media/image7.png"/><Relationship Id="rId10" Type="http://schemas.openxmlformats.org/officeDocument/2006/relationships/image" Target="../media/image4.emf"/><Relationship Id="rId4" Type="http://schemas.openxmlformats.org/officeDocument/2006/relationships/image" Target="../media/image2.png"/><Relationship Id="rId9" Type="http://schemas.openxmlformats.org/officeDocument/2006/relationships/image" Target="../media/image3.png"/><Relationship Id="rId14" Type="http://schemas.openxmlformats.org/officeDocument/2006/relationships/hyperlink" Target="https://mobile.twitter.com/serums_h202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8.png"/><Relationship Id="rId18" Type="http://schemas.openxmlformats.org/officeDocument/2006/relationships/image" Target="../media/image15.png"/><Relationship Id="rId3" Type="http://schemas.openxmlformats.org/officeDocument/2006/relationships/slideLayout" Target="../slideLayouts/slideLayout7.xml"/><Relationship Id="rId21" Type="http://schemas.openxmlformats.org/officeDocument/2006/relationships/image" Target="../media/image18.png"/><Relationship Id="rId7" Type="http://schemas.openxmlformats.org/officeDocument/2006/relationships/image" Target="../media/image3.png"/><Relationship Id="rId12" Type="http://schemas.openxmlformats.org/officeDocument/2006/relationships/hyperlink" Target="https://mobile.twitter.com/serums_h2020" TargetMode="External"/><Relationship Id="rId17" Type="http://schemas.openxmlformats.org/officeDocument/2006/relationships/image" Target="../media/image14.png"/><Relationship Id="rId2" Type="http://schemas.openxmlformats.org/officeDocument/2006/relationships/tags" Target="../tags/tag5.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vmlDrawing" Target="../drawings/vmlDrawing3.vml"/><Relationship Id="rId6" Type="http://schemas.openxmlformats.org/officeDocument/2006/relationships/image" Target="../media/image1.emf"/><Relationship Id="rId11" Type="http://schemas.openxmlformats.org/officeDocument/2006/relationships/hyperlink" Target="https://www.youtube.com/channel/UC-Cwk8RyJ4Q_atLsSDBL0vA" TargetMode="External"/><Relationship Id="rId5" Type="http://schemas.openxmlformats.org/officeDocument/2006/relationships/oleObject" Target="../embeddings/oleObject3.bin"/><Relationship Id="rId15" Type="http://schemas.openxmlformats.org/officeDocument/2006/relationships/image" Target="../media/image12.png"/><Relationship Id="rId10" Type="http://schemas.openxmlformats.org/officeDocument/2006/relationships/image" Target="../media/image6.emf"/><Relationship Id="rId19" Type="http://schemas.openxmlformats.org/officeDocument/2006/relationships/image" Target="../media/image16.png"/><Relationship Id="rId4" Type="http://schemas.openxmlformats.org/officeDocument/2006/relationships/notesSlide" Target="../notesSlides/notesSlide1.xml"/><Relationship Id="rId9" Type="http://schemas.openxmlformats.org/officeDocument/2006/relationships/image" Target="../media/image5.emf"/><Relationship Id="rId14" Type="http://schemas.openxmlformats.org/officeDocument/2006/relationships/image" Target="../media/image11.pn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564752DE-4AFC-41F7-885D-DE770C49846B}"/>
              </a:ext>
            </a:extLst>
          </p:cNvPr>
          <p:cNvSpPr txBox="1">
            <a:spLocks noChangeArrowheads="1"/>
          </p:cNvSpPr>
          <p:nvPr/>
        </p:nvSpPr>
        <p:spPr bwMode="auto">
          <a:xfrm>
            <a:off x="175295" y="8904823"/>
            <a:ext cx="6057329" cy="4657173"/>
          </a:xfrm>
          <a:prstGeom prst="rect">
            <a:avLst/>
          </a:prstGeom>
          <a:solidFill>
            <a:schemeClr val="bg1"/>
          </a:solidFill>
          <a:ln w="6350" cmpd="sng">
            <a:solidFill>
              <a:srgbClr val="99CC8D"/>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r>
              <a:rPr lang="en-GB" sz="1200" b="1" dirty="0">
                <a:solidFill>
                  <a:prstClr val="black"/>
                </a:solidFill>
                <a:latin typeface="Graphik" panose="020B0503030202060203" pitchFamily="34" charset="0"/>
                <a:cs typeface="Arial" panose="020B0604020202020204" pitchFamily="34" charset="0"/>
              </a:rPr>
              <a:t>Evaluation of Serums in Real Life Settings,                                                                               </a:t>
            </a:r>
            <a:r>
              <a:rPr lang="en-GB" sz="1200" dirty="0">
                <a:solidFill>
                  <a:prstClr val="black"/>
                </a:solidFill>
                <a:latin typeface="Graphik" panose="020B0503030202060203" pitchFamily="34" charset="0"/>
                <a:cs typeface="Times New Roman" panose="02020603050405020304" pitchFamily="18" charset="0"/>
              </a:rPr>
              <a:t>Santiago Iriso, </a:t>
            </a:r>
            <a:r>
              <a:rPr lang="en-GB" sz="1200" dirty="0">
                <a:solidFill>
                  <a:prstClr val="black"/>
                </a:solidFill>
                <a:latin typeface="Graphik" panose="020B0503030202060203" pitchFamily="34" charset="0"/>
                <a:cs typeface="Arial" panose="020B0604020202020204" pitchFamily="34" charset="0"/>
              </a:rPr>
              <a:t>Hospital Clínic de Barcelona</a:t>
            </a:r>
          </a:p>
          <a:p>
            <a:endParaRPr lang="en-GB" sz="1200" dirty="0">
              <a:solidFill>
                <a:prstClr val="black"/>
              </a:solidFill>
              <a:latin typeface="Graphik" panose="020B0503030202060203" pitchFamily="34" charset="0"/>
              <a:cs typeface="Arial" panose="020B0604020202020204" pitchFamily="34" charset="0"/>
            </a:endParaRPr>
          </a:p>
          <a:p>
            <a:endParaRPr lang="en-GB" sz="1200" dirty="0">
              <a:solidFill>
                <a:prstClr val="black"/>
              </a:solidFill>
              <a:latin typeface="Graphik" panose="020B0503030202060203" pitchFamily="34" charset="0"/>
              <a:cs typeface="Arial" panose="020B0604020202020204" pitchFamily="34" charset="0"/>
            </a:endParaRPr>
          </a:p>
          <a:p>
            <a:r>
              <a:rPr lang="en-GB" sz="1200" dirty="0">
                <a:solidFill>
                  <a:prstClr val="black"/>
                </a:solidFill>
                <a:latin typeface="Graphik" panose="020B0503030202060203" pitchFamily="34" charset="0"/>
                <a:cs typeface="Arial" panose="020B0604020202020204" pitchFamily="34" charset="0"/>
              </a:rPr>
              <a:t>As one of the parties within Serums European Project, the Hospital Clínic de Barcelona use case study aims to demonstrate the potential of the Serums system to be used for patients and healthcare professionals. Two proof of concept were held to test the security and confidentiality of the system in a local environment. </a:t>
            </a:r>
          </a:p>
          <a:p>
            <a:endParaRPr lang="en-GB" sz="1200" dirty="0">
              <a:solidFill>
                <a:prstClr val="black"/>
              </a:solidFill>
              <a:latin typeface="Graphik" panose="020B0503030202060203" pitchFamily="34" charset="0"/>
              <a:cs typeface="Arial" panose="020B0604020202020204" pitchFamily="34" charset="0"/>
            </a:endParaRPr>
          </a:p>
          <a:p>
            <a:r>
              <a:rPr lang="en-GB" sz="1200" dirty="0">
                <a:solidFill>
                  <a:prstClr val="black"/>
                </a:solidFill>
                <a:latin typeface="Graphik" panose="020B0503030202060203" pitchFamily="34" charset="0"/>
                <a:cs typeface="Arial" panose="020B0604020202020204" pitchFamily="34" charset="0"/>
              </a:rPr>
              <a:t>The Serums Hospital Clinic use case proof of concept, has given the opportunity to be tested by all the users, obtaining promising results. The next challenge is to be tested as a secure system, that can be used by the patient and the healthcare staff, to share personal and health information within Europe, between different healthcare staff and hospitals around Europe. For this proof of concept, the Serums system will emulate that the patient is selecting which personal data will share with another professional within different countries. The main aim of this is to measure the security and trust of the Serums system in an international scenario. Serums project is giving Hospital Clinic de Barcelona the opportunity to test in a secure and experimental environment the efficiency, robustness and trust to share information in a local entity and also across healthcare providers from different countries.</a:t>
            </a:r>
            <a:r>
              <a:rPr lang="en-GB" sz="1800" dirty="0">
                <a:solidFill>
                  <a:srgbClr val="000000"/>
                </a:solidFill>
                <a:effectLst/>
                <a:latin typeface="Calibri Light" panose="020F0302020204030204" pitchFamily="34" charset="0"/>
                <a:ea typeface="Times New Roman" panose="02020603050405020304" pitchFamily="18" charset="0"/>
              </a:rPr>
              <a:t> </a:t>
            </a:r>
            <a:endParaRPr lang="en-GB" dirty="0">
              <a:solidFill>
                <a:srgbClr val="000000"/>
              </a:solidFill>
              <a:latin typeface="Calibri Light" panose="020F0302020204030204" pitchFamily="34" charset="0"/>
              <a:cs typeface="Arial" panose="020B0604020202020204" pitchFamily="34" charset="0"/>
            </a:endParaRPr>
          </a:p>
          <a:p>
            <a:r>
              <a:rPr lang="en-GB" sz="1200" dirty="0">
                <a:solidFill>
                  <a:srgbClr val="000000"/>
                </a:solidFill>
                <a:latin typeface="Calibri Light" panose="020F0302020204030204" pitchFamily="34" charset="0"/>
                <a:cs typeface="Arial" panose="020B0604020202020204" pitchFamily="34" charset="0"/>
              </a:rPr>
              <a:t>The </a:t>
            </a:r>
            <a:r>
              <a:rPr lang="en-GB" sz="1200" dirty="0">
                <a:solidFill>
                  <a:prstClr val="black"/>
                </a:solidFill>
                <a:latin typeface="Graphik" panose="020B0503030202060203" pitchFamily="34" charset="0"/>
                <a:cs typeface="Arial" panose="020B0604020202020204" pitchFamily="34" charset="0"/>
              </a:rPr>
              <a:t>Serums system is inside the hospital IT strategy to study as a possible solution for the Hospital needs, due to that at present, the medical data is not shared outside the Hospital ecosystem and, many times, the patient needs to share his own personal data to another healthcare provider.</a:t>
            </a:r>
          </a:p>
          <a:p>
            <a:endParaRPr lang="en-GB" sz="1200" dirty="0">
              <a:solidFill>
                <a:prstClr val="black"/>
              </a:solidFill>
              <a:latin typeface="Graphik" panose="020B0503030202060203" pitchFamily="34" charset="0"/>
              <a:cs typeface="Arial" panose="020B0604020202020204" pitchFamily="34" charset="0"/>
            </a:endParaRPr>
          </a:p>
          <a:p>
            <a:endParaRPr lang="en-GB" dirty="0"/>
          </a:p>
        </p:txBody>
      </p:sp>
      <p:sp>
        <p:nvSpPr>
          <p:cNvPr id="10" name="Text Box 4">
            <a:extLst>
              <a:ext uri="{FF2B5EF4-FFF2-40B4-BE49-F238E27FC236}">
                <a16:creationId xmlns:a16="http://schemas.microsoft.com/office/drawing/2014/main" id="{2F3F4C02-73EB-4B99-BE93-1A61D1C99141}"/>
              </a:ext>
            </a:extLst>
          </p:cNvPr>
          <p:cNvSpPr txBox="1">
            <a:spLocks noChangeArrowheads="1"/>
          </p:cNvSpPr>
          <p:nvPr/>
        </p:nvSpPr>
        <p:spPr bwMode="auto">
          <a:xfrm>
            <a:off x="6375399" y="7840133"/>
            <a:ext cx="5510169" cy="5748867"/>
          </a:xfrm>
          <a:prstGeom prst="rect">
            <a:avLst/>
          </a:prstGeom>
          <a:solidFill>
            <a:schemeClr val="bg1"/>
          </a:solidFill>
          <a:ln w="6350" cmpd="sng">
            <a:solidFill>
              <a:srgbClr val="99CC8D"/>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pPr lvl="0">
              <a:lnSpc>
                <a:spcPct val="107000"/>
              </a:lnSpc>
              <a:spcAft>
                <a:spcPts val="800"/>
              </a:spcAft>
              <a:defRPr/>
            </a:pPr>
            <a:r>
              <a:rPr lang="en-GB" sz="1200" b="1" dirty="0">
                <a:solidFill>
                  <a:prstClr val="black"/>
                </a:solidFill>
                <a:latin typeface="Graphik" panose="020B0503030202060203" pitchFamily="34" charset="0"/>
                <a:cs typeface="Arial" panose="020B0604020202020204" pitchFamily="34" charset="0"/>
              </a:rPr>
              <a:t>Zuyderland in the Serums Project,                                                                                    </a:t>
            </a:r>
            <a:r>
              <a:rPr lang="en-GB" sz="1200" dirty="0">
                <a:solidFill>
                  <a:prstClr val="black"/>
                </a:solidFill>
                <a:latin typeface="Graphik" panose="020B0503030202060203" pitchFamily="34" charset="0"/>
                <a:cs typeface="Times New Roman" panose="02020603050405020304" pitchFamily="18" charset="0"/>
              </a:rPr>
              <a:t>Leon Van de Weem, Zaans Medisch Centrum</a:t>
            </a:r>
          </a:p>
          <a:p>
            <a:pPr lvl="0">
              <a:lnSpc>
                <a:spcPct val="107000"/>
              </a:lnSpc>
              <a:spcAft>
                <a:spcPts val="800"/>
              </a:spcAft>
              <a:defRPr/>
            </a:pPr>
            <a:endParaRPr lang="en-GB" sz="1200" dirty="0">
              <a:solidFill>
                <a:prstClr val="black"/>
              </a:solidFill>
              <a:latin typeface="Graphik" panose="020B0503030202060203" pitchFamily="34" charset="0"/>
              <a:cs typeface="Times New Roman" panose="02020603050405020304" pitchFamily="18" charset="0"/>
            </a:endParaRPr>
          </a:p>
          <a:p>
            <a:pPr>
              <a:lnSpc>
                <a:spcPct val="107000"/>
              </a:lnSpc>
              <a:spcAft>
                <a:spcPts val="800"/>
              </a:spcAft>
              <a:defRPr/>
            </a:pPr>
            <a:r>
              <a:rPr lang="en-GB" sz="1200" b="1" dirty="0">
                <a:solidFill>
                  <a:prstClr val="black"/>
                </a:solidFill>
                <a:latin typeface="Graphik" panose="020B0503030202060203" pitchFamily="34" charset="0"/>
                <a:cs typeface="Arial" panose="020B0604020202020204" pitchFamily="34" charset="0"/>
              </a:rPr>
              <a:t> </a:t>
            </a:r>
            <a:r>
              <a:rPr lang="en-GB" sz="1200" dirty="0">
                <a:solidFill>
                  <a:prstClr val="black"/>
                </a:solidFill>
                <a:latin typeface="Graphik" panose="020B0503030202060203" pitchFamily="34" charset="0"/>
                <a:cs typeface="Arial" panose="020B0604020202020204" pitchFamily="34" charset="0"/>
              </a:rPr>
              <a:t>Zuyderland is a large Healthcare organisation in the South of the Netherlands. We have three pillars, namely Cure, Care and Homecare. We employ almost 10,000 people, making ZMC the largest employer in our region. Because we are situated in the south of the Netherlands, sandwiched between Germany and Belgium, exchanges between patients take place on a regular basis. While in the Netherlands we are in the process of developing a national standard for exchanging medical data (the MedMij standard), we do not have standards in place with our neighbouring countries. Given our vision of "The best care as close to home as possible", it is important that medical data can be shared securely with our patients and other healthcare professionals. That is why we were keen to participate in the Serums Project. At Zuyderland, we are responsible for the requirements and evaluation of the Serums system. To this end, we created requirements for all the technologies based on the GDPR and our strict national regulations on medical data. To evaluate the requirements in a real-life setting, we created a Use Case where we can follow the medical data from a fictitious patient through the system. The medical data was fabricated using the IBM tool and is based on anonymized data from patients. To carry out the evaluation, we have already held two Proof of Concepts, in which we showed the system to about 30 patients and questioned them about it. We also showed several healthcare providers and ICT personnel the system through the eyes of the Use Case patient. These results were published and obtained using validated questionnaires. Meanwhile, we are on the eve of our final Proof of Concept where the complete system will be tested, and our fictional patient in our Use Case exchanges medical data with foreign countries. We expect that through our participation in this project we can make a significant contribution to a system and standard where medical data can be exchanged securely worldwide.</a:t>
            </a:r>
          </a:p>
          <a:p>
            <a:pPr lvl="0">
              <a:lnSpc>
                <a:spcPct val="107000"/>
              </a:lnSpc>
              <a:spcAft>
                <a:spcPts val="800"/>
              </a:spcAft>
              <a:defRPr/>
            </a:pPr>
            <a:endParaRPr lang="en-GB" sz="1200" dirty="0">
              <a:solidFill>
                <a:prstClr val="black"/>
              </a:solidFill>
              <a:latin typeface="Graphik" panose="020B0503030202060203" pitchFamily="34" charset="0"/>
              <a:cs typeface="Arial" panose="020B0604020202020204" pitchFamily="34" charset="0"/>
            </a:endParaRPr>
          </a:p>
          <a:p>
            <a:pPr lvl="0">
              <a:lnSpc>
                <a:spcPct val="107000"/>
              </a:lnSpc>
              <a:spcAft>
                <a:spcPts val="800"/>
              </a:spcAft>
              <a:defRPr/>
            </a:pPr>
            <a:endParaRPr lang="en-US" sz="1500" b="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54" name="Picture 6">
            <a:extLst>
              <a:ext uri="{FF2B5EF4-FFF2-40B4-BE49-F238E27FC236}">
                <a16:creationId xmlns:a16="http://schemas.microsoft.com/office/drawing/2014/main" id="{6EF6F303-CA79-42D6-A5B5-E90983E745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4087" y="7899594"/>
            <a:ext cx="696913"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aphicFrame>
        <p:nvGraphicFramePr>
          <p:cNvPr id="2" name="Object 1" hidden="1">
            <a:extLst>
              <a:ext uri="{FF2B5EF4-FFF2-40B4-BE49-F238E27FC236}">
                <a16:creationId xmlns:a16="http://schemas.microsoft.com/office/drawing/2014/main" id="{A5A0C670-4AE1-41F4-AD26-4A2C254C50C3}"/>
              </a:ext>
            </a:extLst>
          </p:cNvPr>
          <p:cNvGraphicFramePr>
            <a:graphicFrameLocks noChangeAspect="1"/>
          </p:cNvGraphicFramePr>
          <p:nvPr>
            <p:custDataLst>
              <p:tags r:id="rId2"/>
            </p:custDataLst>
          </p:nvPr>
        </p:nvGraphicFramePr>
        <p:xfrm>
          <a:off x="1588" y="3412332"/>
          <a:ext cx="1588" cy="1588"/>
        </p:xfrm>
        <a:graphic>
          <a:graphicData uri="http://schemas.openxmlformats.org/presentationml/2006/ole">
            <mc:AlternateContent xmlns:mc="http://schemas.openxmlformats.org/markup-compatibility/2006">
              <mc:Choice xmlns:v="urn:schemas-microsoft-com:vml" Requires="v">
                <p:oleObj spid="_x0000_s2074" name="think-cell Slide" r:id="rId5" imgW="470" imgH="469" progId="TCLayout.ActiveDocument.1">
                  <p:embed/>
                </p:oleObj>
              </mc:Choice>
              <mc:Fallback>
                <p:oleObj name="think-cell Slide" r:id="rId5" imgW="470" imgH="469" progId="TCLayout.ActiveDocument.1">
                  <p:embed/>
                  <p:pic>
                    <p:nvPicPr>
                      <p:cNvPr id="2" name="Object 1" hidden="1">
                        <a:extLst>
                          <a:ext uri="{FF2B5EF4-FFF2-40B4-BE49-F238E27FC236}">
                            <a16:creationId xmlns:a16="http://schemas.microsoft.com/office/drawing/2014/main" id="{A5A0C670-4AE1-41F4-AD26-4A2C254C50C3}"/>
                          </a:ext>
                        </a:extLst>
                      </p:cNvPr>
                      <p:cNvPicPr/>
                      <p:nvPr/>
                    </p:nvPicPr>
                    <p:blipFill>
                      <a:blip r:embed="rId6"/>
                      <a:stretch>
                        <a:fillRect/>
                      </a:stretch>
                    </p:blipFill>
                    <p:spPr>
                      <a:xfrm>
                        <a:off x="1588" y="3412332"/>
                        <a:ext cx="1588" cy="1588"/>
                      </a:xfrm>
                      <a:prstGeom prst="rect">
                        <a:avLst/>
                      </a:prstGeom>
                    </p:spPr>
                  </p:pic>
                </p:oleObj>
              </mc:Fallback>
            </mc:AlternateContent>
          </a:graphicData>
        </a:graphic>
      </p:graphicFrame>
      <p:sp>
        <p:nvSpPr>
          <p:cNvPr id="48" name="Rectangle 47">
            <a:extLst>
              <a:ext uri="{FF2B5EF4-FFF2-40B4-BE49-F238E27FC236}">
                <a16:creationId xmlns:a16="http://schemas.microsoft.com/office/drawing/2014/main" id="{1590AF0B-115C-4A68-9C4B-2EFB81EF0890}"/>
              </a:ext>
            </a:extLst>
          </p:cNvPr>
          <p:cNvSpPr/>
          <p:nvPr/>
        </p:nvSpPr>
        <p:spPr>
          <a:xfrm>
            <a:off x="212908" y="5412552"/>
            <a:ext cx="1726969" cy="425000"/>
          </a:xfrm>
          <a:prstGeom prst="rect">
            <a:avLst/>
          </a:prstGeom>
          <a:solidFill>
            <a:srgbClr val="6AB66C"/>
          </a:solidFill>
          <a:ln>
            <a:solidFill>
              <a:srgbClr val="6AB66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Box 2">
            <a:extLst>
              <a:ext uri="{FF2B5EF4-FFF2-40B4-BE49-F238E27FC236}">
                <a16:creationId xmlns:a16="http://schemas.microsoft.com/office/drawing/2014/main" id="{C31A58EE-8EE3-426D-AE19-5849DB959F6A}"/>
              </a:ext>
            </a:extLst>
          </p:cNvPr>
          <p:cNvSpPr txBox="1">
            <a:spLocks noChangeArrowheads="1"/>
          </p:cNvSpPr>
          <p:nvPr/>
        </p:nvSpPr>
        <p:spPr bwMode="auto">
          <a:xfrm>
            <a:off x="280286" y="1951708"/>
            <a:ext cx="6765408" cy="3323799"/>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noAutofit/>
          </a:bodyPr>
          <a:lstStyle/>
          <a:p>
            <a:pPr algn="l"/>
            <a:r>
              <a:rPr lang="en-GB" sz="1200" b="1" dirty="0">
                <a:solidFill>
                  <a:prstClr val="black"/>
                </a:solidFill>
                <a:latin typeface="Graphik" panose="020B0503030202060203" pitchFamily="34" charset="0"/>
                <a:cs typeface="Times New Roman" panose="02020603050405020304" pitchFamily="18" charset="0"/>
              </a:rPr>
              <a:t>Serums System Validation and Verification </a:t>
            </a:r>
            <a:r>
              <a:rPr lang="en-GB" sz="1200" dirty="0">
                <a:solidFill>
                  <a:prstClr val="black"/>
                </a:solidFill>
                <a:latin typeface="Graphik" panose="020B0503030202060203" pitchFamily="34" charset="0"/>
                <a:cs typeface="Times New Roman" panose="02020603050405020304" pitchFamily="18" charset="0"/>
              </a:rPr>
              <a:t>Eduard Baranov, </a:t>
            </a:r>
          </a:p>
          <a:p>
            <a:pPr algn="l"/>
            <a:r>
              <a:rPr lang="en-GB" sz="1200" dirty="0">
                <a:solidFill>
                  <a:prstClr val="black"/>
                </a:solidFill>
                <a:latin typeface="Graphik" panose="020B0503030202060203" pitchFamily="34" charset="0"/>
                <a:cs typeface="Times New Roman" panose="02020603050405020304" pitchFamily="18" charset="0"/>
              </a:rPr>
              <a:t>Université Catholique de Louvain</a:t>
            </a:r>
            <a:endParaRPr lang="en-GB" sz="1200" dirty="0">
              <a:solidFill>
                <a:prstClr val="black"/>
              </a:solidFill>
              <a:latin typeface="Graphik" panose="020B0503030202060203"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endParaRPr>
          </a:p>
          <a:p>
            <a:pPr algn="just">
              <a:defRPr/>
            </a:pPr>
            <a:endParaRPr lang="en-GB" sz="1200" dirty="0">
              <a:solidFill>
                <a:prstClr val="black"/>
              </a:solidFill>
              <a:latin typeface="Graphik" panose="020B0503030202060203" pitchFamily="34" charset="0"/>
              <a:cs typeface="Arial" panose="020B0604020202020204" pitchFamily="34" charset="0"/>
            </a:endParaRPr>
          </a:p>
          <a:p>
            <a:pPr algn="just"/>
            <a:r>
              <a:rPr lang="en-GB" sz="1200" dirty="0">
                <a:solidFill>
                  <a:prstClr val="black"/>
                </a:solidFill>
                <a:latin typeface="Graphik" panose="020B0503030202060203" pitchFamily="34" charset="0"/>
                <a:cs typeface="Arial" panose="020B0604020202020204" pitchFamily="34" charset="0"/>
              </a:rPr>
              <a:t>Modern systems are often composed of multiple concurrent components based on various technologies. As a result, verification ensuring correctness and security of such systems is complex. Bugs and vulnerabilities can appear not only within a single component but during the interactions between components as well. Therefore, verification of separate components is not sufficient, the complete system requires checking. For a healthcare system, correctness and security are of utmost importance. Operating on medical data, an error could have catastrophic consequences. At the same time, high level of privacy is also required: the system must prevent data leaks.</a:t>
            </a:r>
          </a:p>
          <a:p>
            <a:pPr algn="just"/>
            <a:r>
              <a:rPr lang="en-GB" sz="1200" dirty="0">
                <a:solidFill>
                  <a:prstClr val="black"/>
                </a:solidFill>
                <a:latin typeface="Graphik" panose="020B0503030202060203" pitchFamily="34" charset="0"/>
                <a:cs typeface="Arial" panose="020B0604020202020204" pitchFamily="34" charset="0"/>
              </a:rPr>
              <a:t>One of the approaches we use to ensure correctness and security of the SERUMS system is Model Checking (MC) that provides mathematical guarantees about the properties satisfaction. The approach requires building a model of the system in a formal language where no ambiguity or undefined behaviours are allowed. The desired properties are also formalised and checked on the model by exploring its reachable states. MC is an extremely powerful approach however it suffers from a so-called state space explosion: computational expensiveness makes the approach infeasible on large systems. In order to avoid the limitation, we use statistical model checking (SMC) - an alternative approach that combines ideas from MC with statistics. </a:t>
            </a:r>
            <a:r>
              <a:rPr lang="en-GB" sz="1200" b="1" dirty="0">
                <a:solidFill>
                  <a:prstClr val="black"/>
                </a:solidFill>
                <a:latin typeface="Graphik" panose="020B0503030202060203" pitchFamily="34" charset="0"/>
                <a:cs typeface="Arial" panose="020B0604020202020204" pitchFamily="34" charset="0"/>
              </a:rPr>
              <a:t>Read more &gt;&gt;&gt; (link to full article)</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1200" dirty="0">
                <a:solidFill>
                  <a:prstClr val="black"/>
                </a:solidFill>
                <a:latin typeface="Graphik" panose="020B0503030202060203" pitchFamily="34" charset="0"/>
                <a:cs typeface="Arial" panose="020B0604020202020204" pitchFamily="34" charset="0"/>
              </a:rPr>
              <a:t> </a:t>
            </a:r>
            <a:endParaRPr lang="nl-NL" sz="1200" dirty="0">
              <a:solidFill>
                <a:prstClr val="black"/>
              </a:solidFill>
              <a:latin typeface="Graphik" panose="020B0503030202060203" pitchFamily="34" charset="0"/>
              <a:cs typeface="Arial" panose="020B0604020202020204" pitchFamily="34" charset="0"/>
            </a:endParaRPr>
          </a:p>
        </p:txBody>
      </p:sp>
      <p:sp>
        <p:nvSpPr>
          <p:cNvPr id="9" name="TextBox 8">
            <a:extLst>
              <a:ext uri="{FF2B5EF4-FFF2-40B4-BE49-F238E27FC236}">
                <a16:creationId xmlns:a16="http://schemas.microsoft.com/office/drawing/2014/main" id="{D558C73A-4BC8-420A-846B-24867A58FFA5}"/>
              </a:ext>
            </a:extLst>
          </p:cNvPr>
          <p:cNvSpPr txBox="1"/>
          <p:nvPr/>
        </p:nvSpPr>
        <p:spPr>
          <a:xfrm>
            <a:off x="7444298" y="69980"/>
            <a:ext cx="4207509"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Graphik" panose="020B0503030202060203" pitchFamily="34" charset="0"/>
                <a:ea typeface="+mn-ea"/>
                <a:cs typeface="Arial" panose="020B0604020202020204" pitchFamily="34" charset="0"/>
              </a:rPr>
              <a:t>Newsletter </a:t>
            </a:r>
            <a:r>
              <a:rPr kumimoji="0" lang="nl-NL" sz="1600" b="0" i="0" u="none" strike="noStrike" kern="1200" cap="none" spc="0" normalizeH="0" baseline="0" noProof="0" dirty="0">
                <a:ln>
                  <a:noFill/>
                </a:ln>
                <a:solidFill>
                  <a:prstClr val="black"/>
                </a:solidFill>
                <a:effectLst/>
                <a:uLnTx/>
                <a:uFillTx/>
                <a:latin typeface="Graphik" panose="020B0503030202060203" pitchFamily="34" charset="0"/>
                <a:ea typeface="+mn-ea"/>
                <a:cs typeface="Arial" panose="020B0604020202020204" pitchFamily="34" charset="0"/>
              </a:rPr>
              <a:t>EU Serums – March 2022</a:t>
            </a:r>
          </a:p>
        </p:txBody>
      </p:sp>
      <p:sp>
        <p:nvSpPr>
          <p:cNvPr id="3" name="TextBox 2">
            <a:extLst>
              <a:ext uri="{FF2B5EF4-FFF2-40B4-BE49-F238E27FC236}">
                <a16:creationId xmlns:a16="http://schemas.microsoft.com/office/drawing/2014/main" id="{93AC3E67-2DD7-4662-B503-73C4724335BB}"/>
              </a:ext>
            </a:extLst>
          </p:cNvPr>
          <p:cNvSpPr txBox="1"/>
          <p:nvPr/>
        </p:nvSpPr>
        <p:spPr>
          <a:xfrm>
            <a:off x="1398688" y="466352"/>
            <a:ext cx="6172219" cy="12413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Graphik Black" panose="020B0A03030202060203" pitchFamily="34" charset="0"/>
                <a:ea typeface="Calibri" panose="020F0502020204030204" pitchFamily="34" charset="0"/>
                <a:cs typeface="Times New Roman" panose="02020603050405020304" pitchFamily="18" charset="0"/>
              </a:rPr>
              <a:t>SERUMS </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raphik" panose="020B0503030202060203" pitchFamily="34" charset="0"/>
                <a:ea typeface="+mn-ea"/>
                <a:cs typeface="+mn-cs"/>
              </a:rPr>
              <a:t>SHARING PATIENT DATA IN A SAFE AND SECURE WAY ACROSS EUROPE</a:t>
            </a:r>
            <a:endParaRPr kumimoji="0" lang="nl-NL" sz="2400" b="0" i="0" u="none" strike="noStrike" kern="1200" cap="none" spc="0" normalizeH="0" baseline="0" noProof="0" dirty="0">
              <a:ln>
                <a:noFill/>
              </a:ln>
              <a:solidFill>
                <a:prstClr val="black"/>
              </a:solidFill>
              <a:effectLst/>
              <a:uLnTx/>
              <a:uFillTx/>
              <a:latin typeface="Graphik" panose="020B0503030202060203" pitchFamily="34" charset="0"/>
              <a:ea typeface="+mn-ea"/>
              <a:cs typeface="+mn-cs"/>
            </a:endParaRPr>
          </a:p>
        </p:txBody>
      </p:sp>
      <p:sp>
        <p:nvSpPr>
          <p:cNvPr id="49" name="TextBox 48">
            <a:extLst>
              <a:ext uri="{FF2B5EF4-FFF2-40B4-BE49-F238E27FC236}">
                <a16:creationId xmlns:a16="http://schemas.microsoft.com/office/drawing/2014/main" id="{CBF8F7FC-4D1E-4A61-B63D-0DB9E6E5C51D}"/>
              </a:ext>
            </a:extLst>
          </p:cNvPr>
          <p:cNvSpPr txBox="1"/>
          <p:nvPr/>
        </p:nvSpPr>
        <p:spPr>
          <a:xfrm>
            <a:off x="529389" y="7276499"/>
            <a:ext cx="77289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Graphik" panose="020B0503030202060203" pitchFamily="34" charset="0"/>
                <a:ea typeface="+mn-ea"/>
                <a:cs typeface="+mn-cs"/>
              </a:rPr>
              <a:t>December 2021</a:t>
            </a:r>
          </a:p>
        </p:txBody>
      </p:sp>
      <p:sp>
        <p:nvSpPr>
          <p:cNvPr id="53" name="Freeform: Shape 52">
            <a:extLst>
              <a:ext uri="{FF2B5EF4-FFF2-40B4-BE49-F238E27FC236}">
                <a16:creationId xmlns:a16="http://schemas.microsoft.com/office/drawing/2014/main" id="{4324FF8F-E658-4D0A-AFF4-4993804E7ACD}"/>
              </a:ext>
            </a:extLst>
          </p:cNvPr>
          <p:cNvSpPr/>
          <p:nvPr/>
        </p:nvSpPr>
        <p:spPr>
          <a:xfrm>
            <a:off x="1175889" y="6227583"/>
            <a:ext cx="10404559" cy="848236"/>
          </a:xfrm>
          <a:custGeom>
            <a:avLst/>
            <a:gdLst>
              <a:gd name="connsiteX0" fmla="*/ 0 w 11541211"/>
              <a:gd name="connsiteY0" fmla="*/ 848236 h 848236"/>
              <a:gd name="connsiteX1" fmla="*/ 2150076 w 11541211"/>
              <a:gd name="connsiteY1" fmla="*/ 82117 h 848236"/>
              <a:gd name="connsiteX2" fmla="*/ 4312508 w 11541211"/>
              <a:gd name="connsiteY2" fmla="*/ 786453 h 848236"/>
              <a:gd name="connsiteX3" fmla="*/ 6499654 w 11541211"/>
              <a:gd name="connsiteY3" fmla="*/ 45047 h 848236"/>
              <a:gd name="connsiteX4" fmla="*/ 8625016 w 11541211"/>
              <a:gd name="connsiteY4" fmla="*/ 774096 h 848236"/>
              <a:gd name="connsiteX5" fmla="*/ 10775092 w 11541211"/>
              <a:gd name="connsiteY5" fmla="*/ 57404 h 848236"/>
              <a:gd name="connsiteX6" fmla="*/ 11541211 w 11541211"/>
              <a:gd name="connsiteY6" fmla="*/ 45047 h 848236"/>
              <a:gd name="connsiteX7" fmla="*/ 11541211 w 11541211"/>
              <a:gd name="connsiteY7" fmla="*/ 45047 h 848236"/>
              <a:gd name="connsiteX8" fmla="*/ 11541211 w 11541211"/>
              <a:gd name="connsiteY8" fmla="*/ 45047 h 84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211" h="848236">
                <a:moveTo>
                  <a:pt x="0" y="848236"/>
                </a:moveTo>
                <a:cubicBezTo>
                  <a:pt x="715662" y="470325"/>
                  <a:pt x="1431325" y="92414"/>
                  <a:pt x="2150076" y="82117"/>
                </a:cubicBezTo>
                <a:cubicBezTo>
                  <a:pt x="2868827" y="71820"/>
                  <a:pt x="3587578" y="792631"/>
                  <a:pt x="4312508" y="786453"/>
                </a:cubicBezTo>
                <a:cubicBezTo>
                  <a:pt x="5037438" y="780275"/>
                  <a:pt x="5780903" y="47106"/>
                  <a:pt x="6499654" y="45047"/>
                </a:cubicBezTo>
                <a:cubicBezTo>
                  <a:pt x="7218405" y="42988"/>
                  <a:pt x="7912443" y="772036"/>
                  <a:pt x="8625016" y="774096"/>
                </a:cubicBezTo>
                <a:cubicBezTo>
                  <a:pt x="9337589" y="776156"/>
                  <a:pt x="10289060" y="178912"/>
                  <a:pt x="10775092" y="57404"/>
                </a:cubicBezTo>
                <a:cubicBezTo>
                  <a:pt x="11261124" y="-64104"/>
                  <a:pt x="11541211" y="45047"/>
                  <a:pt x="11541211" y="45047"/>
                </a:cubicBezTo>
                <a:lnTo>
                  <a:pt x="11541211" y="45047"/>
                </a:lnTo>
                <a:lnTo>
                  <a:pt x="11541211" y="45047"/>
                </a:lnTo>
              </a:path>
            </a:pathLst>
          </a:custGeom>
          <a:ln w="19050" cap="flat" cmpd="sng" algn="ctr">
            <a:solidFill>
              <a:srgbClr val="99CC8D"/>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TextBox 53">
            <a:extLst>
              <a:ext uri="{FF2B5EF4-FFF2-40B4-BE49-F238E27FC236}">
                <a16:creationId xmlns:a16="http://schemas.microsoft.com/office/drawing/2014/main" id="{5A153662-8660-4CA5-806F-C456C0EF48D3}"/>
              </a:ext>
            </a:extLst>
          </p:cNvPr>
          <p:cNvSpPr txBox="1"/>
          <p:nvPr/>
        </p:nvSpPr>
        <p:spPr>
          <a:xfrm>
            <a:off x="5648967" y="7390516"/>
            <a:ext cx="689002" cy="400110"/>
          </a:xfrm>
          <a:prstGeom prst="rect">
            <a:avLst/>
          </a:prstGeom>
          <a:noFill/>
        </p:spPr>
        <p:txBody>
          <a:bodyPr wrap="square" rtlCol="0">
            <a:spAutoFit/>
          </a:bodyPr>
          <a:lstStyle/>
          <a:p>
            <a:pPr lvl="0" algn="ctr">
              <a:defRPr/>
            </a:pPr>
            <a:r>
              <a:rPr kumimoji="0" lang="nl-NL" sz="1000" b="1" i="0" u="none" strike="noStrike" kern="1200" cap="none" spc="0" normalizeH="0" baseline="0" noProof="0" dirty="0">
                <a:ln>
                  <a:noFill/>
                </a:ln>
                <a:solidFill>
                  <a:prstClr val="black"/>
                </a:solidFill>
                <a:effectLst/>
                <a:uLnTx/>
                <a:uFillTx/>
                <a:latin typeface="Graphik" panose="020B0503030202060203" pitchFamily="34" charset="0"/>
                <a:ea typeface="+mn-ea"/>
                <a:cs typeface="+mn-cs"/>
              </a:rPr>
              <a:t>March 2022</a:t>
            </a:r>
          </a:p>
        </p:txBody>
      </p:sp>
      <p:sp>
        <p:nvSpPr>
          <p:cNvPr id="55" name="TextBox 54">
            <a:extLst>
              <a:ext uri="{FF2B5EF4-FFF2-40B4-BE49-F238E27FC236}">
                <a16:creationId xmlns:a16="http://schemas.microsoft.com/office/drawing/2014/main" id="{CEC2070F-D122-4217-94DE-9FBCCBCF8EE2}"/>
              </a:ext>
            </a:extLst>
          </p:cNvPr>
          <p:cNvSpPr txBox="1"/>
          <p:nvPr/>
        </p:nvSpPr>
        <p:spPr>
          <a:xfrm>
            <a:off x="8134350" y="7334249"/>
            <a:ext cx="90336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Graphik" panose="020B0503030202060203" pitchFamily="34" charset="0"/>
                <a:ea typeface="+mn-ea"/>
                <a:cs typeface="+mn-cs"/>
              </a:rPr>
              <a:t>December 2021</a:t>
            </a:r>
          </a:p>
        </p:txBody>
      </p:sp>
      <p:sp>
        <p:nvSpPr>
          <p:cNvPr id="7" name="Oval 6">
            <a:extLst>
              <a:ext uri="{FF2B5EF4-FFF2-40B4-BE49-F238E27FC236}">
                <a16:creationId xmlns:a16="http://schemas.microsoft.com/office/drawing/2014/main" id="{270A32A0-9440-4C17-A1B5-F91485626443}"/>
              </a:ext>
            </a:extLst>
          </p:cNvPr>
          <p:cNvSpPr/>
          <p:nvPr/>
        </p:nvSpPr>
        <p:spPr>
          <a:xfrm>
            <a:off x="1565505" y="6736994"/>
            <a:ext cx="116615" cy="120082"/>
          </a:xfrm>
          <a:prstGeom prst="ellipse">
            <a:avLst/>
          </a:prstGeom>
          <a:solidFill>
            <a:srgbClr val="99CC8D"/>
          </a:solidFill>
          <a:ln>
            <a:solidFill>
              <a:srgbClr val="99CC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70E4E7D6-9F74-4222-B2EB-629B7F06AE4C}"/>
              </a:ext>
            </a:extLst>
          </p:cNvPr>
          <p:cNvSpPr txBox="1"/>
          <p:nvPr/>
        </p:nvSpPr>
        <p:spPr>
          <a:xfrm>
            <a:off x="1354924" y="7036501"/>
            <a:ext cx="1902626" cy="1338828"/>
          </a:xfrm>
          <a:prstGeom prst="rect">
            <a:avLst/>
          </a:prstGeom>
          <a:solidFill>
            <a:schemeClr val="bg1"/>
          </a:solidFill>
          <a:ln>
            <a:solidFill>
              <a:srgbClr val="99CC8D"/>
            </a:solidFill>
          </a:ln>
          <a:effectLst>
            <a:outerShdw blurRad="50800" dist="38100" dir="2700000" algn="tl" rotWithShape="0">
              <a:prstClr val="black">
                <a:alpha val="40000"/>
              </a:prstClr>
            </a:outerShdw>
          </a:effectLst>
        </p:spPr>
        <p:txBody>
          <a:bodyPr wrap="square" rtlCol="0">
            <a:spAutoFit/>
          </a:bodyPr>
          <a:lstStyle/>
          <a:p>
            <a:r>
              <a:rPr lang="en-GB" sz="900" dirty="0">
                <a:latin typeface="Graphik" panose="020B0503030202060203" pitchFamily="34" charset="0"/>
              </a:rPr>
              <a:t>6-7 December 2021</a:t>
            </a:r>
          </a:p>
          <a:p>
            <a:pPr algn="l"/>
            <a:r>
              <a:rPr lang="en-GB" sz="900" dirty="0">
                <a:latin typeface="Graphik" panose="020B0503030202060203" pitchFamily="34" charset="0"/>
              </a:rPr>
              <a:t>10th International Symposium</a:t>
            </a:r>
          </a:p>
          <a:p>
            <a:pPr algn="l"/>
            <a:r>
              <a:rPr lang="en-GB" sz="900" dirty="0">
                <a:latin typeface="Graphik" panose="020B0503030202060203" pitchFamily="34" charset="0"/>
              </a:rPr>
              <a:t>DATAMOD 2021</a:t>
            </a:r>
          </a:p>
          <a:p>
            <a:pPr algn="l"/>
            <a:r>
              <a:rPr lang="en-GB" sz="900" dirty="0">
                <a:latin typeface="Graphik" panose="020B0503030202060203" pitchFamily="34" charset="0"/>
              </a:rPr>
              <a:t>FROM DATA TO MODELS AND BACK</a:t>
            </a:r>
          </a:p>
          <a:p>
            <a:pPr algn="l"/>
            <a:r>
              <a:rPr lang="en-GB" sz="900" dirty="0">
                <a:latin typeface="Graphik" panose="020B0503030202060203" pitchFamily="34" charset="0"/>
              </a:rPr>
              <a:t>A satellite event of the</a:t>
            </a:r>
          </a:p>
          <a:p>
            <a:pPr algn="l"/>
            <a:r>
              <a:rPr lang="en-GB" sz="900" dirty="0">
                <a:latin typeface="Graphik" panose="020B0503030202060203" pitchFamily="34" charset="0"/>
                <a:hlinkClick r:id="rId8">
                  <a:extLst>
                    <a:ext uri="{A12FA001-AC4F-418D-AE19-62706E023703}">
                      <ahyp:hlinkClr xmlns:ahyp="http://schemas.microsoft.com/office/drawing/2018/hyperlinkcolor" val="tx"/>
                    </a:ext>
                  </a:extLst>
                </a:hlinkClick>
              </a:rPr>
              <a:t>19th International Conference of Software Engineering and Formal Methods - SEFM 2021</a:t>
            </a:r>
            <a:endParaRPr lang="en-GB" sz="900" dirty="0">
              <a:latin typeface="Graphik" panose="020B0503030202060203" pitchFamily="34" charset="0"/>
            </a:endParaRPr>
          </a:p>
          <a:p>
            <a:pPr algn="l" fontAlgn="ctr"/>
            <a:r>
              <a:rPr lang="en-GB" sz="900" dirty="0">
                <a:latin typeface="Graphik" panose="020B0503030202060203" pitchFamily="34" charset="0"/>
              </a:rPr>
              <a:t>   </a:t>
            </a:r>
          </a:p>
        </p:txBody>
      </p:sp>
      <p:cxnSp>
        <p:nvCxnSpPr>
          <p:cNvPr id="62" name="Straight Connector 61">
            <a:extLst>
              <a:ext uri="{FF2B5EF4-FFF2-40B4-BE49-F238E27FC236}">
                <a16:creationId xmlns:a16="http://schemas.microsoft.com/office/drawing/2014/main" id="{CF2A2A15-397F-4D67-A271-A4D7C7C2D31E}"/>
              </a:ext>
            </a:extLst>
          </p:cNvPr>
          <p:cNvCxnSpPr>
            <a:cxnSpLocks/>
          </p:cNvCxnSpPr>
          <p:nvPr/>
        </p:nvCxnSpPr>
        <p:spPr>
          <a:xfrm flipH="1">
            <a:off x="1180407" y="7064220"/>
            <a:ext cx="1" cy="149897"/>
          </a:xfrm>
          <a:prstGeom prst="line">
            <a:avLst/>
          </a:prstGeom>
          <a:ln w="9525">
            <a:solidFill>
              <a:srgbClr val="99CC8D"/>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04E4C39-ABD2-4D63-A215-DD3DC50B8107}"/>
              </a:ext>
            </a:extLst>
          </p:cNvPr>
          <p:cNvCxnSpPr>
            <a:cxnSpLocks/>
            <a:stCxn id="7" idx="4"/>
            <a:endCxn id="51" idx="0"/>
          </p:cNvCxnSpPr>
          <p:nvPr/>
        </p:nvCxnSpPr>
        <p:spPr>
          <a:xfrm>
            <a:off x="1623813" y="6857076"/>
            <a:ext cx="682424" cy="179425"/>
          </a:xfrm>
          <a:prstGeom prst="line">
            <a:avLst/>
          </a:prstGeom>
          <a:ln>
            <a:solidFill>
              <a:srgbClr val="99CC8D"/>
            </a:solidFill>
          </a:ln>
        </p:spPr>
        <p:style>
          <a:lnRef idx="1">
            <a:schemeClr val="accent1"/>
          </a:lnRef>
          <a:fillRef idx="0">
            <a:schemeClr val="accent1"/>
          </a:fillRef>
          <a:effectRef idx="0">
            <a:schemeClr val="accent1"/>
          </a:effectRef>
          <a:fontRef idx="minor">
            <a:schemeClr val="tx1"/>
          </a:fontRef>
        </p:style>
      </p:cxnSp>
      <p:sp>
        <p:nvSpPr>
          <p:cNvPr id="89" name="Star: 5 Points 88">
            <a:extLst>
              <a:ext uri="{FF2B5EF4-FFF2-40B4-BE49-F238E27FC236}">
                <a16:creationId xmlns:a16="http://schemas.microsoft.com/office/drawing/2014/main" id="{D6C7D57B-EBB2-4E4E-8DB4-9900FD964456}"/>
              </a:ext>
            </a:extLst>
          </p:cNvPr>
          <p:cNvSpPr/>
          <p:nvPr/>
        </p:nvSpPr>
        <p:spPr>
          <a:xfrm>
            <a:off x="7229343" y="6200822"/>
            <a:ext cx="284221" cy="294933"/>
          </a:xfrm>
          <a:prstGeom prst="star5">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1" name="Straight Connector 90">
            <a:extLst>
              <a:ext uri="{FF2B5EF4-FFF2-40B4-BE49-F238E27FC236}">
                <a16:creationId xmlns:a16="http://schemas.microsoft.com/office/drawing/2014/main" id="{C5536BA7-386F-4C0C-9347-458EC1086FEA}"/>
              </a:ext>
            </a:extLst>
          </p:cNvPr>
          <p:cNvCxnSpPr>
            <a:cxnSpLocks/>
            <a:stCxn id="89" idx="2"/>
            <a:endCxn id="94" idx="0"/>
          </p:cNvCxnSpPr>
          <p:nvPr/>
        </p:nvCxnSpPr>
        <p:spPr>
          <a:xfrm flipH="1">
            <a:off x="6941835" y="6495754"/>
            <a:ext cx="341790" cy="241283"/>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B6A1E602-2228-4DC8-BB85-0943602359DD}"/>
              </a:ext>
            </a:extLst>
          </p:cNvPr>
          <p:cNvSpPr txBox="1"/>
          <p:nvPr/>
        </p:nvSpPr>
        <p:spPr>
          <a:xfrm>
            <a:off x="6366480" y="6737037"/>
            <a:ext cx="115071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900" b="1" i="0" u="none" strike="noStrike" kern="1200" cap="none" spc="0" normalizeH="0" baseline="0" noProof="0" dirty="0">
                <a:ln>
                  <a:noFill/>
                </a:ln>
                <a:solidFill>
                  <a:srgbClr val="1E72C7"/>
                </a:solidFill>
                <a:effectLst/>
                <a:uLnTx/>
                <a:uFillTx/>
                <a:latin typeface="Graphik" panose="020B0503030202060203" pitchFamily="34" charset="0"/>
                <a:ea typeface="+mn-ea"/>
                <a:cs typeface="+mn-cs"/>
              </a:rPr>
              <a:t>Virtual EU Grant Review Meeting</a:t>
            </a:r>
          </a:p>
        </p:txBody>
      </p:sp>
      <p:pic>
        <p:nvPicPr>
          <p:cNvPr id="81" name="Picture 80">
            <a:extLst>
              <a:ext uri="{FF2B5EF4-FFF2-40B4-BE49-F238E27FC236}">
                <a16:creationId xmlns:a16="http://schemas.microsoft.com/office/drawing/2014/main" id="{72DEDAAF-CC9E-46C4-B5BB-B8A851FE737F}"/>
              </a:ext>
            </a:extLst>
          </p:cNvPr>
          <p:cNvPicPr>
            <a:picLocks noChangeAspect="1"/>
          </p:cNvPicPr>
          <p:nvPr/>
        </p:nvPicPr>
        <p:blipFill rotWithShape="1">
          <a:blip r:embed="rId9">
            <a:alphaModFix amt="70000"/>
            <a:extLst>
              <a:ext uri="{28A0092B-C50C-407E-A947-70E740481C1C}">
                <a14:useLocalDpi xmlns:a14="http://schemas.microsoft.com/office/drawing/2010/main" val="0"/>
              </a:ext>
            </a:extLst>
          </a:blip>
          <a:srcRect l="5978" t="16522" r="46735" b="17367"/>
          <a:stretch/>
        </p:blipFill>
        <p:spPr>
          <a:xfrm>
            <a:off x="103732" y="455508"/>
            <a:ext cx="1352339" cy="1241366"/>
          </a:xfrm>
          <a:prstGeom prst="rect">
            <a:avLst/>
          </a:prstGeom>
        </p:spPr>
      </p:pic>
      <p:sp>
        <p:nvSpPr>
          <p:cNvPr id="47" name="TextBox 46">
            <a:extLst>
              <a:ext uri="{FF2B5EF4-FFF2-40B4-BE49-F238E27FC236}">
                <a16:creationId xmlns:a16="http://schemas.microsoft.com/office/drawing/2014/main" id="{B4B865D6-65F6-449F-9DF0-EC901C2BDD77}"/>
              </a:ext>
            </a:extLst>
          </p:cNvPr>
          <p:cNvSpPr txBox="1"/>
          <p:nvPr/>
        </p:nvSpPr>
        <p:spPr>
          <a:xfrm>
            <a:off x="170787" y="5350304"/>
            <a:ext cx="201020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Graphik" panose="020B0503030202060203" pitchFamily="34" charset="0"/>
                <a:ea typeface="Calibri" panose="020F0502020204030204" pitchFamily="34" charset="0"/>
                <a:cs typeface="Times New Roman" panose="02020603050405020304" pitchFamily="18" charset="0"/>
              </a:rPr>
              <a:t>Previous &amp; Upcoming Events </a:t>
            </a:r>
            <a:endParaRPr kumimoji="0" lang="nl-NL" sz="1400" b="0" i="0" u="none" strike="noStrike" kern="1200" cap="none" spc="0" normalizeH="0" baseline="0" noProof="0" dirty="0">
              <a:ln>
                <a:noFill/>
              </a:ln>
              <a:solidFill>
                <a:prstClr val="white"/>
              </a:solidFill>
              <a:effectLst/>
              <a:uLnTx/>
              <a:uFillTx/>
              <a:latin typeface="Graphik" panose="020B0503030202060203"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Text Box 2">
            <a:extLst>
              <a:ext uri="{FF2B5EF4-FFF2-40B4-BE49-F238E27FC236}">
                <a16:creationId xmlns:a16="http://schemas.microsoft.com/office/drawing/2014/main" id="{0175CEA7-3254-4027-B470-A9D7406697E1}"/>
              </a:ext>
            </a:extLst>
          </p:cNvPr>
          <p:cNvSpPr txBox="1">
            <a:spLocks noChangeArrowheads="1"/>
          </p:cNvSpPr>
          <p:nvPr/>
        </p:nvSpPr>
        <p:spPr bwMode="auto">
          <a:xfrm>
            <a:off x="8014816" y="1657814"/>
            <a:ext cx="3975329" cy="4109307"/>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noAutofit/>
          </a:bodyPr>
          <a:lstStyle/>
          <a:p>
            <a:r>
              <a:rPr lang="en-GB" sz="1200" b="1" dirty="0">
                <a:solidFill>
                  <a:prstClr val="black"/>
                </a:solidFill>
                <a:latin typeface="Graphik" panose="020B0503030202060203" pitchFamily="34" charset="0"/>
                <a:cs typeface="Arial" panose="020B0604020202020204" pitchFamily="34" charset="0"/>
              </a:rPr>
              <a:t>Public participatory testing of the Serums system, </a:t>
            </a:r>
          </a:p>
          <a:p>
            <a:r>
              <a:rPr lang="en-GB" sz="1200" dirty="0">
                <a:solidFill>
                  <a:prstClr val="black"/>
                </a:solidFill>
                <a:latin typeface="Graphik" panose="020B0503030202060203" pitchFamily="34" charset="0"/>
                <a:cs typeface="Arial" panose="020B0604020202020204" pitchFamily="34" charset="0"/>
              </a:rPr>
              <a:t>University of St Andrews</a:t>
            </a:r>
          </a:p>
          <a:p>
            <a:endParaRPr lang="en-GB" sz="1200" dirty="0">
              <a:solidFill>
                <a:prstClr val="black"/>
              </a:solidFill>
              <a:latin typeface="Graphik" panose="020B0503030202060203" pitchFamily="34" charset="0"/>
              <a:cs typeface="Arial" panose="020B0604020202020204" pitchFamily="34" charset="0"/>
            </a:endParaRPr>
          </a:p>
          <a:p>
            <a:pPr algn="just"/>
            <a:r>
              <a:rPr lang="en-GB" sz="1200" dirty="0">
                <a:solidFill>
                  <a:prstClr val="black"/>
                </a:solidFill>
                <a:latin typeface="Graphik" panose="020B0503030202060203" pitchFamily="34" charset="0"/>
                <a:cs typeface="Arial" panose="020B0604020202020204" pitchFamily="34" charset="0"/>
              </a:rPr>
              <a:t>Due to the ongoing Covid-19 pandemic, currently accepted face to face models of public system testing within healthcare settings have become temporarily unfeasible. In order to overcome this challenge, Serums uses an online  participatory approach to evaluate the integrated system. Online technical support teams used a social media based approach to recruit members of the public and support them remotely in exploring and testing the system. The intention of the exercise was to ascertain public perception of the platform in terms of system security, and usability of the technologies, and establish what the level of public trust may be in the system. Public feedback is invaluable in designing, developing, improving and refining user-friendly features whilst analysing and mitigating  interoperability issues within Serums system.</a:t>
            </a:r>
          </a:p>
          <a:p>
            <a:pPr algn="just"/>
            <a:r>
              <a:rPr lang="en-GB" sz="1200" dirty="0">
                <a:solidFill>
                  <a:prstClr val="black"/>
                </a:solidFill>
                <a:latin typeface="Graphik" panose="020B0503030202060203" pitchFamily="34" charset="0"/>
                <a:cs typeface="Arial" panose="020B0604020202020204" pitchFamily="34" charset="0"/>
              </a:rPr>
              <a:t>Participants were interviewed in real time by video link on Teams, where volunteers were given access to the Serums platform for the first time, supported by trained members of the project. </a:t>
            </a:r>
            <a:r>
              <a:rPr lang="en-GB" sz="1200" b="1" dirty="0">
                <a:solidFill>
                  <a:prstClr val="black"/>
                </a:solidFill>
                <a:latin typeface="Graphik" panose="020B0503030202060203" pitchFamily="34" charset="0"/>
                <a:cs typeface="Arial" panose="020B0604020202020204" pitchFamily="34" charset="0"/>
              </a:rPr>
              <a:t>Read more &gt;&gt;&gt; (link to full article)</a:t>
            </a:r>
            <a:endParaRPr lang="en-GB" sz="1200" dirty="0">
              <a:solidFill>
                <a:prstClr val="black"/>
              </a:solidFill>
              <a:latin typeface="Graphik" panose="020B0503030202060203" pitchFamily="34" charset="0"/>
              <a:cs typeface="Arial" panose="020B0604020202020204" pitchFamily="34" charset="0"/>
            </a:endParaRPr>
          </a:p>
        </p:txBody>
      </p:sp>
      <p:sp>
        <p:nvSpPr>
          <p:cNvPr id="41" name="Oval 40">
            <a:extLst>
              <a:ext uri="{FF2B5EF4-FFF2-40B4-BE49-F238E27FC236}">
                <a16:creationId xmlns:a16="http://schemas.microsoft.com/office/drawing/2014/main" id="{188BBCA5-83B6-4A6A-B284-B168B4F39921}"/>
              </a:ext>
            </a:extLst>
          </p:cNvPr>
          <p:cNvSpPr/>
          <p:nvPr/>
        </p:nvSpPr>
        <p:spPr>
          <a:xfrm>
            <a:off x="7938981" y="6529267"/>
            <a:ext cx="116615" cy="120082"/>
          </a:xfrm>
          <a:prstGeom prst="ellipse">
            <a:avLst/>
          </a:prstGeom>
          <a:solidFill>
            <a:srgbClr val="99CC8D"/>
          </a:solidFill>
          <a:ln>
            <a:solidFill>
              <a:srgbClr val="99CC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BF6425F1-9883-4C96-B960-44ACE6534952}"/>
              </a:ext>
            </a:extLst>
          </p:cNvPr>
          <p:cNvSpPr txBox="1"/>
          <p:nvPr/>
        </p:nvSpPr>
        <p:spPr>
          <a:xfrm>
            <a:off x="5132826" y="5675236"/>
            <a:ext cx="1375451" cy="646331"/>
          </a:xfrm>
          <a:prstGeom prst="rect">
            <a:avLst/>
          </a:prstGeom>
          <a:solidFill>
            <a:schemeClr val="bg1"/>
          </a:solidFill>
          <a:ln>
            <a:solidFill>
              <a:srgbClr val="99CC8D"/>
            </a:solidFill>
          </a:ln>
          <a:effectLst>
            <a:outerShdw blurRad="50800" dist="38100" dir="2700000" algn="tl" rotWithShape="0">
              <a:prstClr val="black">
                <a:alpha val="40000"/>
              </a:prstClr>
            </a:outerShdw>
          </a:effectLst>
        </p:spPr>
        <p:txBody>
          <a:bodyPr wrap="square" rtlCol="0">
            <a:spAutoFit/>
          </a:bodyPr>
          <a:lstStyle/>
          <a:p>
            <a:pPr lvl="0" algn="ctr">
              <a:defRPr/>
            </a:pPr>
            <a:r>
              <a:rPr lang="en-GB" sz="900" b="1" dirty="0">
                <a:latin typeface="Graphik" panose="020B0503030202060203" pitchFamily="34" charset="0"/>
              </a:rPr>
              <a:t>March 23</a:t>
            </a:r>
            <a:r>
              <a:rPr lang="en-GB" sz="900" b="1" baseline="30000" dirty="0">
                <a:latin typeface="Graphik" panose="020B0503030202060203" pitchFamily="34" charset="0"/>
              </a:rPr>
              <a:t>rd</a:t>
            </a:r>
            <a:r>
              <a:rPr lang="en-GB" sz="900" b="1" dirty="0">
                <a:latin typeface="Graphik" panose="020B0503030202060203" pitchFamily="34" charset="0"/>
              </a:rPr>
              <a:t> </a:t>
            </a:r>
            <a:r>
              <a:rPr lang="en-GB" sz="900" dirty="0">
                <a:latin typeface="Graphik" panose="020B0503030202060203" pitchFamily="34" charset="0"/>
              </a:rPr>
              <a:t>Preparation and execution of 2nd public system testing St Andrews</a:t>
            </a:r>
            <a:endParaRPr kumimoji="0" lang="nl-NL" sz="900" b="0" i="0" u="none" strike="noStrike" kern="1200" cap="none" spc="0" normalizeH="0" baseline="0" noProof="0" dirty="0">
              <a:ln>
                <a:noFill/>
              </a:ln>
              <a:effectLst/>
              <a:uLnTx/>
              <a:uFillTx/>
              <a:latin typeface="Graphik" panose="020B0503030202060203" pitchFamily="34" charset="0"/>
            </a:endParaRPr>
          </a:p>
        </p:txBody>
      </p:sp>
      <p:cxnSp>
        <p:nvCxnSpPr>
          <p:cNvPr id="43" name="Straight Connector 42">
            <a:extLst>
              <a:ext uri="{FF2B5EF4-FFF2-40B4-BE49-F238E27FC236}">
                <a16:creationId xmlns:a16="http://schemas.microsoft.com/office/drawing/2014/main" id="{7B5B5E8B-0359-4707-9722-123BA66AB1DC}"/>
              </a:ext>
            </a:extLst>
          </p:cNvPr>
          <p:cNvCxnSpPr>
            <a:cxnSpLocks/>
            <a:endCxn id="41" idx="0"/>
          </p:cNvCxnSpPr>
          <p:nvPr/>
        </p:nvCxnSpPr>
        <p:spPr>
          <a:xfrm>
            <a:off x="7721600" y="5782733"/>
            <a:ext cx="275689" cy="746534"/>
          </a:xfrm>
          <a:prstGeom prst="line">
            <a:avLst/>
          </a:prstGeom>
          <a:ln>
            <a:solidFill>
              <a:srgbClr val="99CC8D"/>
            </a:solidFill>
          </a:ln>
        </p:spPr>
        <p:style>
          <a:lnRef idx="1">
            <a:schemeClr val="accent1"/>
          </a:lnRef>
          <a:fillRef idx="0">
            <a:schemeClr val="accent1"/>
          </a:fillRef>
          <a:effectRef idx="0">
            <a:schemeClr val="accent1"/>
          </a:effectRef>
          <a:fontRef idx="minor">
            <a:schemeClr val="tx1"/>
          </a:fontRef>
        </p:style>
      </p:cxnSp>
      <p:pic>
        <p:nvPicPr>
          <p:cNvPr id="68" name="Picture 112">
            <a:extLst>
              <a:ext uri="{FF2B5EF4-FFF2-40B4-BE49-F238E27FC236}">
                <a16:creationId xmlns:a16="http://schemas.microsoft.com/office/drawing/2014/main" id="{B8940AE5-6B64-4C2A-95F2-5EDDB1306420}"/>
              </a:ext>
            </a:extLst>
          </p:cNvPr>
          <p:cNvPicPr>
            <a:picLocks noChangeAspect="1" noChangeArrowheads="1"/>
          </p:cNvPicPr>
          <p:nvPr/>
        </p:nvPicPr>
        <p:blipFill>
          <a:blip r:embed="rId10">
            <a:duotone>
              <a:prstClr val="black"/>
              <a:srgbClr val="6AB66C">
                <a:tint val="45000"/>
                <a:satMod val="400000"/>
              </a:srgbClr>
            </a:duotone>
            <a:extLst>
              <a:ext uri="{28A0092B-C50C-407E-A947-70E740481C1C}">
                <a14:useLocalDpi xmlns:a14="http://schemas.microsoft.com/office/drawing/2010/main" val="0"/>
              </a:ext>
            </a:extLst>
          </a:blip>
          <a:srcRect/>
          <a:stretch>
            <a:fillRect/>
          </a:stretch>
        </p:blipFill>
        <p:spPr bwMode="auto">
          <a:xfrm>
            <a:off x="8091615" y="503891"/>
            <a:ext cx="344713" cy="34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7">
            <a:extLst>
              <a:ext uri="{FF2B5EF4-FFF2-40B4-BE49-F238E27FC236}">
                <a16:creationId xmlns:a16="http://schemas.microsoft.com/office/drawing/2014/main" id="{90DA6510-DC4F-4B11-B48A-EE09F30C0DDE}"/>
              </a:ext>
            </a:extLst>
          </p:cNvPr>
          <p:cNvPicPr>
            <a:picLocks noChangeAspect="1" noChangeArrowheads="1"/>
          </p:cNvPicPr>
          <p:nvPr/>
        </p:nvPicPr>
        <p:blipFill>
          <a:blip r:embed="rId11">
            <a:duotone>
              <a:prstClr val="black"/>
              <a:srgbClr val="6AB66C">
                <a:tint val="45000"/>
                <a:satMod val="400000"/>
              </a:srgbClr>
            </a:duotone>
            <a:extLst>
              <a:ext uri="{28A0092B-C50C-407E-A947-70E740481C1C}">
                <a14:useLocalDpi xmlns:a14="http://schemas.microsoft.com/office/drawing/2010/main" val="0"/>
              </a:ext>
            </a:extLst>
          </a:blip>
          <a:srcRect/>
          <a:stretch>
            <a:fillRect/>
          </a:stretch>
        </p:blipFill>
        <p:spPr bwMode="auto">
          <a:xfrm>
            <a:off x="8091612" y="885133"/>
            <a:ext cx="344714" cy="34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9">
            <a:extLst>
              <a:ext uri="{FF2B5EF4-FFF2-40B4-BE49-F238E27FC236}">
                <a16:creationId xmlns:a16="http://schemas.microsoft.com/office/drawing/2014/main" id="{74B3657D-B96E-4D6D-A12C-AAF064F168DD}"/>
              </a:ext>
            </a:extLst>
          </p:cNvPr>
          <p:cNvPicPr>
            <a:picLocks noChangeAspect="1" noChangeArrowheads="1"/>
          </p:cNvPicPr>
          <p:nvPr/>
        </p:nvPicPr>
        <p:blipFill>
          <a:blip r:embed="rId12">
            <a:duotone>
              <a:prstClr val="black"/>
              <a:srgbClr val="6AB66C">
                <a:tint val="45000"/>
                <a:satMod val="400000"/>
              </a:srgbClr>
            </a:duotone>
            <a:extLst>
              <a:ext uri="{28A0092B-C50C-407E-A947-70E740481C1C}">
                <a14:useLocalDpi xmlns:a14="http://schemas.microsoft.com/office/drawing/2010/main" val="0"/>
              </a:ext>
            </a:extLst>
          </a:blip>
          <a:srcRect/>
          <a:stretch>
            <a:fillRect/>
          </a:stretch>
        </p:blipFill>
        <p:spPr bwMode="auto">
          <a:xfrm>
            <a:off x="8097772" y="1264711"/>
            <a:ext cx="3385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Box 71">
            <a:extLst>
              <a:ext uri="{FF2B5EF4-FFF2-40B4-BE49-F238E27FC236}">
                <a16:creationId xmlns:a16="http://schemas.microsoft.com/office/drawing/2014/main" id="{719CE0A0-A13A-426E-89E0-DE97174FC5DC}"/>
              </a:ext>
            </a:extLst>
          </p:cNvPr>
          <p:cNvSpPr txBox="1"/>
          <p:nvPr/>
        </p:nvSpPr>
        <p:spPr>
          <a:xfrm>
            <a:off x="8423259" y="500150"/>
            <a:ext cx="3038141" cy="292388"/>
          </a:xfrm>
          <a:prstGeom prst="rect">
            <a:avLst/>
          </a:prstGeom>
          <a:noFill/>
        </p:spPr>
        <p:txBody>
          <a:bodyPr wrap="square" rtlCol="0">
            <a:spAutoFit/>
          </a:bodyPr>
          <a:lstStyle/>
          <a:p>
            <a:pPr lvl="0">
              <a:defRPr/>
            </a:pPr>
            <a:r>
              <a:rPr lang="nl-NL" sz="1300" dirty="0">
                <a:latin typeface="Graphik" panose="020B0503030202060203" pitchFamily="34" charset="0"/>
              </a:rPr>
              <a:t>www.serums-h2020.org/</a:t>
            </a:r>
            <a:endParaRPr kumimoji="0" lang="nl-NL" sz="1300" i="0" u="none" strike="noStrike" kern="1200" cap="none" spc="0" normalizeH="0" baseline="0" noProof="0" dirty="0">
              <a:ln>
                <a:noFill/>
              </a:ln>
              <a:effectLst/>
              <a:uLnTx/>
              <a:uFillTx/>
              <a:latin typeface="Graphik" panose="020B0503030202060203" pitchFamily="34" charset="0"/>
              <a:ea typeface="+mn-ea"/>
              <a:cs typeface="Arial" panose="020B0604020202020204" pitchFamily="34" charset="0"/>
            </a:endParaRPr>
          </a:p>
        </p:txBody>
      </p:sp>
      <p:sp>
        <p:nvSpPr>
          <p:cNvPr id="73" name="TextBox 72">
            <a:extLst>
              <a:ext uri="{FF2B5EF4-FFF2-40B4-BE49-F238E27FC236}">
                <a16:creationId xmlns:a16="http://schemas.microsoft.com/office/drawing/2014/main" id="{AAB91918-6C1E-4C76-B1F3-530B11EEAD74}"/>
              </a:ext>
            </a:extLst>
          </p:cNvPr>
          <p:cNvSpPr txBox="1"/>
          <p:nvPr/>
        </p:nvSpPr>
        <p:spPr>
          <a:xfrm>
            <a:off x="8423259" y="809936"/>
            <a:ext cx="3529051" cy="492443"/>
          </a:xfrm>
          <a:prstGeom prst="rect">
            <a:avLst/>
          </a:prstGeom>
          <a:noFill/>
        </p:spPr>
        <p:txBody>
          <a:bodyPr wrap="square" rtlCol="0">
            <a:spAutoFit/>
          </a:bodyPr>
          <a:lstStyle/>
          <a:p>
            <a:pPr lvl="0" defTabSz="457200">
              <a:defRPr/>
            </a:pPr>
            <a:r>
              <a:rPr lang="nl-NL" sz="1300" dirty="0">
                <a:latin typeface="Graphik" panose="020B0503030202060203" pitchFamily="34" charset="0"/>
                <a:hlinkClick r:id="rId13">
                  <a:extLst>
                    <a:ext uri="{A12FA001-AC4F-418D-AE19-62706E023703}">
                      <ahyp:hlinkClr xmlns:ahyp="http://schemas.microsoft.com/office/drawing/2018/hyperlinkcolor" val="tx"/>
                    </a:ext>
                  </a:extLst>
                </a:hlinkClick>
              </a:rPr>
              <a:t>https://www.youtube.com/channel/UC-Cwk8RyJ4Q_atLsSDBL0vA</a:t>
            </a:r>
            <a:r>
              <a:rPr lang="nl-NL" sz="1300" dirty="0">
                <a:latin typeface="Graphik" panose="020B0503030202060203" pitchFamily="34" charset="0"/>
              </a:rPr>
              <a:t> </a:t>
            </a:r>
            <a:endParaRPr kumimoji="0" lang="nl-NL" sz="1300" i="0" u="none" strike="noStrike" kern="1200" cap="none" spc="0" normalizeH="0" baseline="0" noProof="0" dirty="0">
              <a:ln>
                <a:noFill/>
              </a:ln>
              <a:effectLst/>
              <a:uLnTx/>
              <a:uFillTx/>
              <a:latin typeface="Graphik" panose="020B0503030202060203" pitchFamily="34" charset="0"/>
              <a:cs typeface="Arial" panose="020B0604020202020204" pitchFamily="34" charset="0"/>
            </a:endParaRPr>
          </a:p>
        </p:txBody>
      </p:sp>
      <p:sp>
        <p:nvSpPr>
          <p:cNvPr id="74" name="TextBox 73">
            <a:extLst>
              <a:ext uri="{FF2B5EF4-FFF2-40B4-BE49-F238E27FC236}">
                <a16:creationId xmlns:a16="http://schemas.microsoft.com/office/drawing/2014/main" id="{42A85A2B-C6CA-4DA7-9BFC-A756118DB778}"/>
              </a:ext>
            </a:extLst>
          </p:cNvPr>
          <p:cNvSpPr txBox="1"/>
          <p:nvPr/>
        </p:nvSpPr>
        <p:spPr>
          <a:xfrm>
            <a:off x="8426701" y="1249689"/>
            <a:ext cx="3590043" cy="292388"/>
          </a:xfrm>
          <a:prstGeom prst="rect">
            <a:avLst/>
          </a:prstGeom>
          <a:noFill/>
        </p:spPr>
        <p:txBody>
          <a:bodyPr wrap="square" rtlCol="0">
            <a:spAutoFit/>
          </a:bodyPr>
          <a:lstStyle/>
          <a:p>
            <a:pPr lvl="0" defTabSz="457200">
              <a:defRPr/>
            </a:pPr>
            <a:r>
              <a:rPr lang="nl-NL" sz="1300" dirty="0">
                <a:latin typeface="Graphik" panose="020B0503030202060203" pitchFamily="34" charset="0"/>
                <a:hlinkClick r:id="rId14">
                  <a:extLst>
                    <a:ext uri="{A12FA001-AC4F-418D-AE19-62706E023703}">
                      <ahyp:hlinkClr xmlns:ahyp="http://schemas.microsoft.com/office/drawing/2018/hyperlinkcolor" val="tx"/>
                    </a:ext>
                  </a:extLst>
                </a:hlinkClick>
              </a:rPr>
              <a:t>https://mobile.twitter.com/serums_h2020</a:t>
            </a:r>
            <a:r>
              <a:rPr lang="nl-NL" sz="1300" dirty="0">
                <a:latin typeface="Graphik" panose="020B0503030202060203" pitchFamily="34" charset="0"/>
              </a:rPr>
              <a:t> </a:t>
            </a:r>
            <a:endParaRPr kumimoji="0" lang="nl-NL" sz="1300" i="0" u="none" strike="noStrike" kern="1200" cap="none" spc="0" normalizeH="0" baseline="0" noProof="0" dirty="0">
              <a:ln>
                <a:noFill/>
              </a:ln>
              <a:effectLst/>
              <a:uLnTx/>
              <a:uFillTx/>
              <a:latin typeface="Graphik" panose="020B0503030202060203" pitchFamily="34" charset="0"/>
              <a:cs typeface="Arial" panose="020B0604020202020204" pitchFamily="34" charset="0"/>
            </a:endParaRPr>
          </a:p>
        </p:txBody>
      </p:sp>
      <p:sp>
        <p:nvSpPr>
          <p:cNvPr id="75" name="Oval 74">
            <a:extLst>
              <a:ext uri="{FF2B5EF4-FFF2-40B4-BE49-F238E27FC236}">
                <a16:creationId xmlns:a16="http://schemas.microsoft.com/office/drawing/2014/main" id="{440B2497-1474-4A43-8235-8CCC9186E50E}"/>
              </a:ext>
            </a:extLst>
          </p:cNvPr>
          <p:cNvSpPr/>
          <p:nvPr/>
        </p:nvSpPr>
        <p:spPr>
          <a:xfrm flipH="1" flipV="1">
            <a:off x="2959409" y="6337898"/>
            <a:ext cx="113197" cy="103202"/>
          </a:xfrm>
          <a:prstGeom prst="ellipse">
            <a:avLst/>
          </a:prstGeom>
          <a:solidFill>
            <a:srgbClr val="99CC8D"/>
          </a:solidFill>
          <a:ln>
            <a:solidFill>
              <a:srgbClr val="99CC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8" name="Straight Connector 77">
            <a:extLst>
              <a:ext uri="{FF2B5EF4-FFF2-40B4-BE49-F238E27FC236}">
                <a16:creationId xmlns:a16="http://schemas.microsoft.com/office/drawing/2014/main" id="{6A021BE4-8359-4652-A044-0A34B7EB980F}"/>
              </a:ext>
            </a:extLst>
          </p:cNvPr>
          <p:cNvCxnSpPr>
            <a:cxnSpLocks/>
            <a:stCxn id="75" idx="1"/>
            <a:endCxn id="83" idx="2"/>
          </p:cNvCxnSpPr>
          <p:nvPr/>
        </p:nvCxnSpPr>
        <p:spPr>
          <a:xfrm flipH="1" flipV="1">
            <a:off x="2751358" y="6242575"/>
            <a:ext cx="304671" cy="183411"/>
          </a:xfrm>
          <a:prstGeom prst="line">
            <a:avLst/>
          </a:prstGeom>
          <a:ln>
            <a:solidFill>
              <a:srgbClr val="99CC8D"/>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AE007DE9-AA03-4862-A905-CFE36DADEC96}"/>
              </a:ext>
            </a:extLst>
          </p:cNvPr>
          <p:cNvSpPr txBox="1"/>
          <p:nvPr/>
        </p:nvSpPr>
        <p:spPr>
          <a:xfrm>
            <a:off x="2077558" y="5457745"/>
            <a:ext cx="1347600" cy="784830"/>
          </a:xfrm>
          <a:prstGeom prst="rect">
            <a:avLst/>
          </a:prstGeom>
          <a:solidFill>
            <a:schemeClr val="bg1"/>
          </a:solidFill>
          <a:ln>
            <a:solidFill>
              <a:srgbClr val="99CC8D"/>
            </a:solidFill>
          </a:ln>
          <a:effectLst>
            <a:outerShdw blurRad="50800" dist="38100" dir="2700000" algn="tl" rotWithShape="0">
              <a:prstClr val="black">
                <a:alpha val="40000"/>
              </a:prstClr>
            </a:outerShdw>
          </a:effectLst>
        </p:spPr>
        <p:txBody>
          <a:bodyPr wrap="square" rtlCol="0">
            <a:spAutoFit/>
          </a:bodyPr>
          <a:lstStyle/>
          <a:p>
            <a:pPr algn="ctr">
              <a:defRPr/>
            </a:pPr>
            <a:r>
              <a:rPr lang="en-GB" sz="900" b="1" i="0" dirty="0">
                <a:solidFill>
                  <a:srgbClr val="242424"/>
                </a:solidFill>
                <a:effectLst/>
                <a:latin typeface="Segoe UI" panose="020B0502040204020203" pitchFamily="34" charset="0"/>
              </a:rPr>
              <a:t>January</a:t>
            </a:r>
            <a:r>
              <a:rPr lang="en-GB" sz="900" b="0" i="0" dirty="0">
                <a:solidFill>
                  <a:srgbClr val="242424"/>
                </a:solidFill>
                <a:effectLst/>
                <a:latin typeface="Segoe UI" panose="020B0502040204020203" pitchFamily="34" charset="0"/>
              </a:rPr>
              <a:t> update of use cases encompassing cross country and access rules across borders</a:t>
            </a:r>
            <a:endParaRPr lang="en-GB" sz="900" dirty="0">
              <a:latin typeface="Graphik" panose="020B0503030202060203" pitchFamily="34" charset="0"/>
            </a:endParaRPr>
          </a:p>
        </p:txBody>
      </p:sp>
      <p:sp>
        <p:nvSpPr>
          <p:cNvPr id="84" name="Oval 83">
            <a:extLst>
              <a:ext uri="{FF2B5EF4-FFF2-40B4-BE49-F238E27FC236}">
                <a16:creationId xmlns:a16="http://schemas.microsoft.com/office/drawing/2014/main" id="{73973E91-62B4-49A4-9F06-8E73210A3E71}"/>
              </a:ext>
            </a:extLst>
          </p:cNvPr>
          <p:cNvSpPr/>
          <p:nvPr/>
        </p:nvSpPr>
        <p:spPr>
          <a:xfrm flipH="1" flipV="1">
            <a:off x="5908783" y="6692425"/>
            <a:ext cx="113197" cy="103202"/>
          </a:xfrm>
          <a:prstGeom prst="ellipse">
            <a:avLst/>
          </a:prstGeom>
          <a:solidFill>
            <a:srgbClr val="99CC8D"/>
          </a:solidFill>
          <a:ln>
            <a:solidFill>
              <a:srgbClr val="99CC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5" name="Straight Connector 84">
            <a:extLst>
              <a:ext uri="{FF2B5EF4-FFF2-40B4-BE49-F238E27FC236}">
                <a16:creationId xmlns:a16="http://schemas.microsoft.com/office/drawing/2014/main" id="{2D34DEC0-5DE8-4C41-A277-A020CFB00E26}"/>
              </a:ext>
            </a:extLst>
          </p:cNvPr>
          <p:cNvCxnSpPr>
            <a:cxnSpLocks/>
          </p:cNvCxnSpPr>
          <p:nvPr/>
        </p:nvCxnSpPr>
        <p:spPr>
          <a:xfrm flipV="1">
            <a:off x="5943600" y="6307668"/>
            <a:ext cx="220133" cy="431799"/>
          </a:xfrm>
          <a:prstGeom prst="line">
            <a:avLst/>
          </a:prstGeom>
          <a:ln>
            <a:solidFill>
              <a:srgbClr val="99CC8D"/>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0285333-B62F-4C6F-AF0C-F29DC4FB0649}"/>
              </a:ext>
            </a:extLst>
          </p:cNvPr>
          <p:cNvPicPr>
            <a:picLocks noChangeAspect="1"/>
          </p:cNvPicPr>
          <p:nvPr/>
        </p:nvPicPr>
        <p:blipFill>
          <a:blip r:embed="rId15"/>
          <a:stretch>
            <a:fillRect/>
          </a:stretch>
        </p:blipFill>
        <p:spPr>
          <a:xfrm>
            <a:off x="4871314" y="2098307"/>
            <a:ext cx="1856611" cy="336885"/>
          </a:xfrm>
          <a:prstGeom prst="rect">
            <a:avLst/>
          </a:prstGeom>
        </p:spPr>
      </p:pic>
      <p:pic>
        <p:nvPicPr>
          <p:cNvPr id="2051" name="Picture 3">
            <a:extLst>
              <a:ext uri="{FF2B5EF4-FFF2-40B4-BE49-F238E27FC236}">
                <a16:creationId xmlns:a16="http://schemas.microsoft.com/office/drawing/2014/main" id="{CBB7D328-C506-46C3-BC92-5394B3A43F21}"/>
              </a:ext>
            </a:extLst>
          </p:cNvP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17150" y="1347537"/>
            <a:ext cx="577850" cy="831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5" name="Picture 7">
            <a:extLst>
              <a:ext uri="{FF2B5EF4-FFF2-40B4-BE49-F238E27FC236}">
                <a16:creationId xmlns:a16="http://schemas.microsoft.com/office/drawing/2014/main" id="{0F57B567-AF58-49CB-9C83-7F96D3CD59B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80257" y="8756885"/>
            <a:ext cx="942975" cy="70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16">
            <a:extLst>
              <a:ext uri="{FF2B5EF4-FFF2-40B4-BE49-F238E27FC236}">
                <a16:creationId xmlns:a16="http://schemas.microsoft.com/office/drawing/2014/main" id="{B4964D73-9516-4834-818E-4382BB68E0ED}"/>
              </a:ext>
            </a:extLst>
          </p:cNvPr>
          <p:cNvPicPr>
            <a:picLocks noChangeAspect="1"/>
          </p:cNvPicPr>
          <p:nvPr/>
        </p:nvPicPr>
        <p:blipFill>
          <a:blip r:embed="rId18"/>
          <a:stretch>
            <a:fillRect/>
          </a:stretch>
        </p:blipFill>
        <p:spPr>
          <a:xfrm>
            <a:off x="8168531" y="5784783"/>
            <a:ext cx="3859840" cy="2079057"/>
          </a:xfrm>
          <a:prstGeom prst="rect">
            <a:avLst/>
          </a:prstGeom>
        </p:spPr>
      </p:pic>
      <p:sp>
        <p:nvSpPr>
          <p:cNvPr id="56" name="TextBox 55">
            <a:extLst>
              <a:ext uri="{FF2B5EF4-FFF2-40B4-BE49-F238E27FC236}">
                <a16:creationId xmlns:a16="http://schemas.microsoft.com/office/drawing/2014/main" id="{B2F54CBE-B1F3-4CF9-BDC8-62F6ED77115B}"/>
              </a:ext>
            </a:extLst>
          </p:cNvPr>
          <p:cNvSpPr txBox="1"/>
          <p:nvPr/>
        </p:nvSpPr>
        <p:spPr>
          <a:xfrm>
            <a:off x="6694926" y="5376786"/>
            <a:ext cx="1375451" cy="369332"/>
          </a:xfrm>
          <a:prstGeom prst="rect">
            <a:avLst/>
          </a:prstGeom>
          <a:solidFill>
            <a:schemeClr val="bg1"/>
          </a:solidFill>
          <a:ln>
            <a:solidFill>
              <a:srgbClr val="99CC8D"/>
            </a:solidFill>
          </a:ln>
          <a:effectLst>
            <a:outerShdw blurRad="50800" dist="38100" dir="2700000" algn="tl" rotWithShape="0">
              <a:prstClr val="black">
                <a:alpha val="40000"/>
              </a:prstClr>
            </a:outerShdw>
          </a:effectLst>
        </p:spPr>
        <p:txBody>
          <a:bodyPr wrap="square" rtlCol="0">
            <a:spAutoFit/>
          </a:bodyPr>
          <a:lstStyle/>
          <a:p>
            <a:pPr lvl="0" algn="ctr">
              <a:defRPr/>
            </a:pPr>
            <a:r>
              <a:rPr lang="en-GB" sz="900" b="1" dirty="0">
                <a:latin typeface="Graphik" panose="020B0503030202060203" pitchFamily="34" charset="0"/>
              </a:rPr>
              <a:t>May</a:t>
            </a:r>
            <a:r>
              <a:rPr lang="en-GB" sz="900" dirty="0">
                <a:latin typeface="Graphik" panose="020B0503030202060203" pitchFamily="34" charset="0"/>
              </a:rPr>
              <a:t> Release of public dissemination animation</a:t>
            </a:r>
            <a:endParaRPr kumimoji="0" lang="nl-NL" sz="900" b="0" i="0" u="none" strike="noStrike" kern="1200" cap="none" spc="0" normalizeH="0" baseline="0" noProof="0" dirty="0">
              <a:ln>
                <a:noFill/>
              </a:ln>
              <a:effectLst/>
              <a:uLnTx/>
              <a:uFillTx/>
              <a:latin typeface="Graphik" panose="020B0503030202060203" pitchFamily="34" charset="0"/>
            </a:endParaRPr>
          </a:p>
        </p:txBody>
      </p:sp>
      <p:sp>
        <p:nvSpPr>
          <p:cNvPr id="50" name="TextBox 49">
            <a:extLst>
              <a:ext uri="{FF2B5EF4-FFF2-40B4-BE49-F238E27FC236}">
                <a16:creationId xmlns:a16="http://schemas.microsoft.com/office/drawing/2014/main" id="{819CE983-8DA5-4655-882E-1B62D82FD5E1}"/>
              </a:ext>
            </a:extLst>
          </p:cNvPr>
          <p:cNvSpPr txBox="1"/>
          <p:nvPr/>
        </p:nvSpPr>
        <p:spPr>
          <a:xfrm>
            <a:off x="3549560" y="5709103"/>
            <a:ext cx="1375451" cy="646331"/>
          </a:xfrm>
          <a:prstGeom prst="rect">
            <a:avLst/>
          </a:prstGeom>
          <a:solidFill>
            <a:schemeClr val="bg1"/>
          </a:solidFill>
          <a:ln>
            <a:solidFill>
              <a:srgbClr val="99CC8D"/>
            </a:solidFill>
          </a:ln>
          <a:effectLst>
            <a:outerShdw blurRad="50800" dist="38100" dir="2700000" algn="tl" rotWithShape="0">
              <a:prstClr val="black">
                <a:alpha val="40000"/>
              </a:prstClr>
            </a:outerShdw>
          </a:effectLst>
        </p:spPr>
        <p:txBody>
          <a:bodyPr wrap="square" rtlCol="0">
            <a:spAutoFit/>
          </a:bodyPr>
          <a:lstStyle/>
          <a:p>
            <a:pPr lvl="0" algn="ctr">
              <a:defRPr/>
            </a:pPr>
            <a:r>
              <a:rPr lang="en-GB" sz="900" b="1" dirty="0">
                <a:latin typeface="Graphik" panose="020B0503030202060203" pitchFamily="34" charset="0"/>
              </a:rPr>
              <a:t>February  commencement of </a:t>
            </a:r>
            <a:r>
              <a:rPr lang="en-GB" sz="900" b="0" i="0" dirty="0">
                <a:solidFill>
                  <a:srgbClr val="242424"/>
                </a:solidFill>
                <a:effectLst/>
                <a:latin typeface="Segoe UI" panose="020B0502040204020203" pitchFamily="34" charset="0"/>
              </a:rPr>
              <a:t>weekly meeting to plan POC</a:t>
            </a:r>
            <a:endParaRPr kumimoji="0" lang="nl-NL" sz="900" b="0" i="0" u="none" strike="noStrike" kern="1200" cap="none" spc="0" normalizeH="0" baseline="0" noProof="0" dirty="0">
              <a:ln>
                <a:noFill/>
              </a:ln>
              <a:effectLst/>
              <a:uLnTx/>
              <a:uFillTx/>
              <a:latin typeface="Graphik" panose="020B0503030202060203" pitchFamily="34" charset="0"/>
            </a:endParaRPr>
          </a:p>
        </p:txBody>
      </p:sp>
      <p:cxnSp>
        <p:nvCxnSpPr>
          <p:cNvPr id="52" name="Straight Connector 51">
            <a:extLst>
              <a:ext uri="{FF2B5EF4-FFF2-40B4-BE49-F238E27FC236}">
                <a16:creationId xmlns:a16="http://schemas.microsoft.com/office/drawing/2014/main" id="{D01952DD-4B93-476B-885E-AEFC112A347E}"/>
              </a:ext>
            </a:extLst>
          </p:cNvPr>
          <p:cNvCxnSpPr>
            <a:cxnSpLocks/>
            <a:stCxn id="57" idx="4"/>
            <a:endCxn id="50" idx="2"/>
          </p:cNvCxnSpPr>
          <p:nvPr/>
        </p:nvCxnSpPr>
        <p:spPr>
          <a:xfrm flipH="1" flipV="1">
            <a:off x="4237286" y="6355434"/>
            <a:ext cx="17829" cy="269258"/>
          </a:xfrm>
          <a:prstGeom prst="line">
            <a:avLst/>
          </a:prstGeom>
          <a:ln>
            <a:solidFill>
              <a:srgbClr val="99CC8D"/>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947134D2-B133-4F10-A133-AC0B021338E3}"/>
              </a:ext>
            </a:extLst>
          </p:cNvPr>
          <p:cNvSpPr/>
          <p:nvPr/>
        </p:nvSpPr>
        <p:spPr>
          <a:xfrm flipH="1" flipV="1">
            <a:off x="4198517" y="6624692"/>
            <a:ext cx="113197" cy="103202"/>
          </a:xfrm>
          <a:prstGeom prst="ellipse">
            <a:avLst/>
          </a:prstGeom>
          <a:solidFill>
            <a:srgbClr val="99CC8D"/>
          </a:solidFill>
          <a:ln>
            <a:solidFill>
              <a:srgbClr val="99CC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9FF670F3-E792-4B99-8E38-00872A537207}"/>
              </a:ext>
            </a:extLst>
          </p:cNvPr>
          <p:cNvSpPr txBox="1"/>
          <p:nvPr/>
        </p:nvSpPr>
        <p:spPr>
          <a:xfrm>
            <a:off x="3657600" y="6953704"/>
            <a:ext cx="1360544" cy="646331"/>
          </a:xfrm>
          <a:prstGeom prst="rect">
            <a:avLst/>
          </a:prstGeom>
          <a:solidFill>
            <a:schemeClr val="bg1"/>
          </a:solidFill>
          <a:ln>
            <a:solidFill>
              <a:srgbClr val="99CC8D"/>
            </a:solidFill>
          </a:ln>
          <a:effectLst>
            <a:outerShdw blurRad="50800" dist="38100" dir="2700000" algn="tl" rotWithShape="0">
              <a:prstClr val="black">
                <a:alpha val="40000"/>
              </a:prstClr>
            </a:outerShdw>
          </a:effectLst>
        </p:spPr>
        <p:txBody>
          <a:bodyPr wrap="square" rtlCol="0">
            <a:spAutoFit/>
          </a:bodyPr>
          <a:lstStyle/>
          <a:p>
            <a:pPr lvl="0" algn="ctr">
              <a:defRPr/>
            </a:pPr>
            <a:r>
              <a:rPr lang="en-GB" sz="900" b="1" dirty="0">
                <a:latin typeface="Graphik" panose="020B0503030202060203" pitchFamily="34" charset="0"/>
              </a:rPr>
              <a:t>February</a:t>
            </a:r>
            <a:r>
              <a:rPr lang="en-GB" sz="900" dirty="0">
                <a:latin typeface="Graphik" panose="020B0503030202060203" pitchFamily="34" charset="0"/>
              </a:rPr>
              <a:t> Preparation and execution of 2nd public system testing FCRB and ZMC</a:t>
            </a:r>
            <a:endParaRPr kumimoji="0" lang="nl-NL" sz="900" b="0" i="0" u="none" strike="noStrike" kern="1200" cap="none" spc="0" normalizeH="0" baseline="0" noProof="0" dirty="0">
              <a:ln>
                <a:noFill/>
              </a:ln>
              <a:effectLst/>
              <a:uLnTx/>
              <a:uFillTx/>
              <a:latin typeface="Graphik" panose="020B0503030202060203" pitchFamily="34" charset="0"/>
            </a:endParaRPr>
          </a:p>
        </p:txBody>
      </p:sp>
      <p:sp>
        <p:nvSpPr>
          <p:cNvPr id="61" name="Oval 60">
            <a:extLst>
              <a:ext uri="{FF2B5EF4-FFF2-40B4-BE49-F238E27FC236}">
                <a16:creationId xmlns:a16="http://schemas.microsoft.com/office/drawing/2014/main" id="{1008E8A6-5E77-488B-A57F-7D9E81F39F43}"/>
              </a:ext>
            </a:extLst>
          </p:cNvPr>
          <p:cNvSpPr/>
          <p:nvPr/>
        </p:nvSpPr>
        <p:spPr>
          <a:xfrm flipH="1" flipV="1">
            <a:off x="3521183" y="6404559"/>
            <a:ext cx="113197" cy="103202"/>
          </a:xfrm>
          <a:prstGeom prst="ellipse">
            <a:avLst/>
          </a:prstGeom>
          <a:solidFill>
            <a:srgbClr val="99CC8D"/>
          </a:solidFill>
          <a:ln>
            <a:solidFill>
              <a:srgbClr val="99CC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3" name="Straight Connector 62">
            <a:extLst>
              <a:ext uri="{FF2B5EF4-FFF2-40B4-BE49-F238E27FC236}">
                <a16:creationId xmlns:a16="http://schemas.microsoft.com/office/drawing/2014/main" id="{3DA8D82A-A4F1-4FA9-8346-4D5BCAA1466A}"/>
              </a:ext>
            </a:extLst>
          </p:cNvPr>
          <p:cNvCxnSpPr>
            <a:cxnSpLocks/>
          </p:cNvCxnSpPr>
          <p:nvPr/>
        </p:nvCxnSpPr>
        <p:spPr>
          <a:xfrm>
            <a:off x="3588080" y="6476077"/>
            <a:ext cx="560587" cy="568190"/>
          </a:xfrm>
          <a:prstGeom prst="line">
            <a:avLst/>
          </a:prstGeom>
          <a:ln>
            <a:solidFill>
              <a:srgbClr val="99CC8D"/>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8B2F8B3-BA1E-44DB-96EA-9579D69A147B}"/>
              </a:ext>
            </a:extLst>
          </p:cNvPr>
          <p:cNvSpPr txBox="1"/>
          <p:nvPr/>
        </p:nvSpPr>
        <p:spPr>
          <a:xfrm>
            <a:off x="6864259" y="7146320"/>
            <a:ext cx="1375451" cy="369332"/>
          </a:xfrm>
          <a:prstGeom prst="rect">
            <a:avLst/>
          </a:prstGeom>
          <a:solidFill>
            <a:schemeClr val="bg1"/>
          </a:solidFill>
          <a:ln>
            <a:solidFill>
              <a:srgbClr val="99CC8D"/>
            </a:solidFill>
          </a:ln>
          <a:effectLst>
            <a:outerShdw blurRad="50800" dist="38100" dir="2700000" algn="tl" rotWithShape="0">
              <a:prstClr val="black">
                <a:alpha val="40000"/>
              </a:prstClr>
            </a:outerShdw>
          </a:effectLst>
        </p:spPr>
        <p:txBody>
          <a:bodyPr wrap="square" rtlCol="0">
            <a:spAutoFit/>
          </a:bodyPr>
          <a:lstStyle/>
          <a:p>
            <a:pPr lvl="0" algn="ctr">
              <a:defRPr/>
            </a:pPr>
            <a:r>
              <a:rPr lang="en-GB" sz="900" b="1" dirty="0">
                <a:latin typeface="Graphik" panose="020B0503030202060203" pitchFamily="34" charset="0"/>
              </a:rPr>
              <a:t>June</a:t>
            </a:r>
            <a:r>
              <a:rPr lang="en-GB" sz="900" dirty="0">
                <a:latin typeface="Graphik" panose="020B0503030202060203" pitchFamily="34" charset="0"/>
              </a:rPr>
              <a:t> Final press release- End of Serums Project</a:t>
            </a:r>
            <a:endParaRPr kumimoji="0" lang="nl-NL" sz="900" b="0" i="0" u="none" strike="noStrike" kern="1200" cap="none" spc="0" normalizeH="0" baseline="0" noProof="0" dirty="0">
              <a:ln>
                <a:noFill/>
              </a:ln>
              <a:effectLst/>
              <a:uLnTx/>
              <a:uFillTx/>
              <a:latin typeface="Graphik" panose="020B0503030202060203" pitchFamily="34" charset="0"/>
            </a:endParaRPr>
          </a:p>
        </p:txBody>
      </p:sp>
      <p:cxnSp>
        <p:nvCxnSpPr>
          <p:cNvPr id="67" name="Straight Connector 66">
            <a:extLst>
              <a:ext uri="{FF2B5EF4-FFF2-40B4-BE49-F238E27FC236}">
                <a16:creationId xmlns:a16="http://schemas.microsoft.com/office/drawing/2014/main" id="{25C73C98-4011-48BF-8ACE-32642595D090}"/>
              </a:ext>
            </a:extLst>
          </p:cNvPr>
          <p:cNvCxnSpPr>
            <a:cxnSpLocks/>
          </p:cNvCxnSpPr>
          <p:nvPr/>
        </p:nvCxnSpPr>
        <p:spPr>
          <a:xfrm flipV="1">
            <a:off x="7806267" y="6681667"/>
            <a:ext cx="343422" cy="421866"/>
          </a:xfrm>
          <a:prstGeom prst="line">
            <a:avLst/>
          </a:prstGeom>
          <a:ln>
            <a:solidFill>
              <a:srgbClr val="99CC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39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564752DE-4AFC-41F7-885D-DE770C49846B}"/>
              </a:ext>
            </a:extLst>
          </p:cNvPr>
          <p:cNvSpPr txBox="1">
            <a:spLocks noChangeArrowheads="1"/>
          </p:cNvSpPr>
          <p:nvPr/>
        </p:nvSpPr>
        <p:spPr bwMode="auto">
          <a:xfrm>
            <a:off x="264597" y="6743478"/>
            <a:ext cx="3593450" cy="5130800"/>
          </a:xfrm>
          <a:prstGeom prst="rect">
            <a:avLst/>
          </a:prstGeom>
          <a:solidFill>
            <a:schemeClr val="bg1"/>
          </a:solidFill>
          <a:ln w="6350" cmpd="sng">
            <a:solidFill>
              <a:srgbClr val="99CC8D"/>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r>
              <a:rPr lang="en-GB" sz="1200" b="1" dirty="0">
                <a:solidFill>
                  <a:prstClr val="black"/>
                </a:solidFill>
                <a:latin typeface="Graphik" panose="020B0503030202060203" pitchFamily="34" charset="0"/>
                <a:cs typeface="Arial" panose="020B0604020202020204" pitchFamily="34" charset="0"/>
              </a:rPr>
              <a:t>Update to Blockchain </a:t>
            </a:r>
            <a:r>
              <a:rPr lang="en-GB" sz="1200" dirty="0">
                <a:solidFill>
                  <a:prstClr val="black"/>
                </a:solidFill>
                <a:latin typeface="Graphik" panose="020B0503030202060203" pitchFamily="34" charset="0"/>
                <a:cs typeface="Arial" panose="020B0604020202020204" pitchFamily="34" charset="0"/>
              </a:rPr>
              <a:t>Bram Elshof</a:t>
            </a:r>
            <a:r>
              <a:rPr lang="en-GB" sz="1200" b="1" dirty="0">
                <a:solidFill>
                  <a:prstClr val="black"/>
                </a:solidFill>
                <a:latin typeface="Graphik" panose="020B0503030202060203" pitchFamily="34" charset="0"/>
                <a:cs typeface="Arial" panose="020B0604020202020204" pitchFamily="34" charset="0"/>
              </a:rPr>
              <a:t>,                   </a:t>
            </a:r>
            <a:r>
              <a:rPr lang="en-GB" sz="1200" dirty="0">
                <a:solidFill>
                  <a:prstClr val="black"/>
                </a:solidFill>
                <a:latin typeface="Graphik" panose="020B0503030202060203" pitchFamily="34" charset="0"/>
                <a:cs typeface="Arial" panose="020B0604020202020204" pitchFamily="34" charset="0"/>
              </a:rPr>
              <a:t>Accenture</a:t>
            </a:r>
          </a:p>
          <a:p>
            <a:endParaRPr lang="en-GB" sz="1200" dirty="0">
              <a:solidFill>
                <a:prstClr val="black"/>
              </a:solidFill>
              <a:latin typeface="Graphik" panose="020B0503030202060203" pitchFamily="34" charset="0"/>
              <a:cs typeface="Arial" panose="020B0604020202020204" pitchFamily="34" charset="0"/>
            </a:endParaRPr>
          </a:p>
          <a:p>
            <a:r>
              <a:rPr lang="en-GB" sz="1200" dirty="0">
                <a:solidFill>
                  <a:prstClr val="black"/>
                </a:solidFill>
                <a:latin typeface="Graphik" panose="020B0503030202060203" pitchFamily="34" charset="0"/>
                <a:cs typeface="Arial" panose="020B0604020202020204" pitchFamily="34" charset="0"/>
              </a:rPr>
              <a:t>The Blockchain stores granular patient-health-record access rules which enables patients to choose which hospital departments or other medical organisations will have access to their records. They cannot be altered by anyone without creating an auditable trail. Authorised professionals access information in the data lake based on the level of permission the patient grants them. Each time a patients’ information is accessed, an undeletable log is written to the blockchain.</a:t>
            </a:r>
          </a:p>
          <a:p>
            <a:r>
              <a:rPr lang="en-GB" sz="1200" dirty="0">
                <a:solidFill>
                  <a:prstClr val="black"/>
                </a:solidFill>
                <a:latin typeface="Graphik" panose="020B0503030202060203" pitchFamily="34" charset="0"/>
                <a:cs typeface="Arial" panose="020B0604020202020204" pitchFamily="34" charset="0"/>
              </a:rPr>
              <a:t>Additionally, the blockchain is now able to provide trustworthy information about a patient-health-records’ provenance. When a Serums user requests a patient’s data, their health record is created on-demand by the data lake. This process involves multiple steps, like requesting and receiving data from the respective hospital databases, putting them into a unified Serums structure and encrypt them before they are send back to the requestor. All these steps are now notarized on the Serums Blockchain, providing an undisputed audit-trail. </a:t>
            </a:r>
          </a:p>
          <a:p>
            <a:r>
              <a:rPr lang="en-GB" sz="1200" dirty="0">
                <a:solidFill>
                  <a:prstClr val="black"/>
                </a:solidFill>
                <a:latin typeface="Graphik" panose="020B0503030202060203" pitchFamily="34" charset="0"/>
                <a:cs typeface="Arial" panose="020B0604020202020204" pitchFamily="34" charset="0"/>
              </a:rPr>
              <a:t>Many small but still noteworthy features where added to the Blockchain. Rule records now include the serums-ID of the user who initially  </a:t>
            </a:r>
            <a:r>
              <a:rPr lang="en-GB" sz="1200" b="1" dirty="0">
                <a:latin typeface="Graphik" panose="020B0503030202060203" pitchFamily="34" charset="0"/>
                <a:cs typeface="Arial" panose="020B0604020202020204" pitchFamily="34" charset="0"/>
              </a:rPr>
              <a:t>Read more &gt;&gt;&gt;</a:t>
            </a:r>
            <a:endParaRPr lang="en-GB" sz="1200" dirty="0">
              <a:solidFill>
                <a:prstClr val="black"/>
              </a:solidFill>
              <a:latin typeface="Graphik" panose="020B0503030202060203" pitchFamily="34" charset="0"/>
              <a:cs typeface="Arial" panose="020B0604020202020204" pitchFamily="34" charset="0"/>
            </a:endParaRPr>
          </a:p>
          <a:p>
            <a:endParaRPr lang="en-GB" dirty="0"/>
          </a:p>
        </p:txBody>
      </p:sp>
      <p:sp>
        <p:nvSpPr>
          <p:cNvPr id="10" name="Text Box 4">
            <a:extLst>
              <a:ext uri="{FF2B5EF4-FFF2-40B4-BE49-F238E27FC236}">
                <a16:creationId xmlns:a16="http://schemas.microsoft.com/office/drawing/2014/main" id="{2F3F4C02-73EB-4B99-BE93-1A61D1C99141}"/>
              </a:ext>
            </a:extLst>
          </p:cNvPr>
          <p:cNvSpPr txBox="1">
            <a:spLocks noChangeArrowheads="1"/>
          </p:cNvSpPr>
          <p:nvPr/>
        </p:nvSpPr>
        <p:spPr bwMode="auto">
          <a:xfrm>
            <a:off x="3932407" y="5461000"/>
            <a:ext cx="3325041" cy="5257800"/>
          </a:xfrm>
          <a:prstGeom prst="rect">
            <a:avLst/>
          </a:prstGeom>
          <a:solidFill>
            <a:schemeClr val="bg1"/>
          </a:solidFill>
          <a:ln w="6350" cmpd="sng">
            <a:solidFill>
              <a:srgbClr val="99CC8D"/>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pPr lvl="0">
              <a:lnSpc>
                <a:spcPct val="107000"/>
              </a:lnSpc>
              <a:spcAft>
                <a:spcPts val="800"/>
              </a:spcAft>
              <a:defRPr/>
            </a:pPr>
            <a:r>
              <a:rPr lang="en-GB" sz="1200" b="1" dirty="0">
                <a:latin typeface="Graphik" panose="020B0503030202060203" pitchFamily="34" charset="0"/>
                <a:cs typeface="Arial" panose="020B0604020202020204" pitchFamily="34" charset="0"/>
              </a:rPr>
              <a:t>Privacy preserving,                                           </a:t>
            </a:r>
            <a:r>
              <a:rPr lang="en-GB" sz="1200" dirty="0">
                <a:latin typeface="Graphik" panose="020B0503030202060203" pitchFamily="34" charset="0"/>
                <a:cs typeface="Arial" panose="020B0604020202020204" pitchFamily="34" charset="0"/>
              </a:rPr>
              <a:t>Michael Rossbory, SCCH</a:t>
            </a:r>
          </a:p>
          <a:p>
            <a:r>
              <a:rPr lang="en-US" sz="1200" dirty="0">
                <a:solidFill>
                  <a:prstClr val="black"/>
                </a:solidFill>
                <a:latin typeface="Graphik" panose="020B0503030202060203" pitchFamily="34" charset="0"/>
                <a:cs typeface="Arial" panose="020B0604020202020204" pitchFamily="34" charset="0"/>
              </a:rPr>
              <a:t>In our work package we research novel approaches to allow for statistical and computational analysis of sensitive or private data, while assuring preservation of privacy of the data owner.  In the first period of the project, we developed a novel approach of how to achieve a high level of privacy by adding noise to the data in an optimal way to tackle the issue of the privacy-accuracy tradeoff.</a:t>
            </a:r>
            <a:endParaRPr lang="en-GB" sz="1200" dirty="0">
              <a:solidFill>
                <a:prstClr val="black"/>
              </a:solidFill>
              <a:latin typeface="Graphik" panose="020B0503030202060203" pitchFamily="34" charset="0"/>
              <a:cs typeface="Arial" panose="020B0604020202020204" pitchFamily="34" charset="0"/>
            </a:endParaRPr>
          </a:p>
          <a:p>
            <a:r>
              <a:rPr lang="en-US" sz="1200" dirty="0">
                <a:solidFill>
                  <a:prstClr val="black"/>
                </a:solidFill>
                <a:latin typeface="Graphik" panose="020B0503030202060203" pitchFamily="34" charset="0"/>
                <a:cs typeface="Arial" panose="020B0604020202020204" pitchFamily="34" charset="0"/>
              </a:rPr>
              <a:t>In the second period we focused on novel approaches of distributed privacy-preserving transfer and multi-task learning. Using our optimal noise-adding mechanism to keep perturbation of data as small as possible, we developed a framework that ensures a high level of privacy without degrading learning performance, is capable of handling high-dimensional data and heterogeneity of domains and allows learning of the target domain model without requiring an access to source domain private training data.</a:t>
            </a:r>
            <a:endParaRPr lang="en-GB" sz="1200" dirty="0">
              <a:solidFill>
                <a:prstClr val="black"/>
              </a:solidFill>
              <a:latin typeface="Graphik" panose="020B0503030202060203" pitchFamily="34" charset="0"/>
              <a:cs typeface="Arial" panose="020B0604020202020204" pitchFamily="34" charset="0"/>
            </a:endParaRPr>
          </a:p>
          <a:p>
            <a:r>
              <a:rPr lang="en-US" sz="1200" dirty="0">
                <a:solidFill>
                  <a:prstClr val="black"/>
                </a:solidFill>
                <a:latin typeface="Graphik" panose="020B0503030202060203" pitchFamily="34" charset="0"/>
                <a:cs typeface="Arial" panose="020B0604020202020204" pitchFamily="34" charset="0"/>
              </a:rPr>
              <a:t>In addition to the possibility of achieving privacy by adding noise to data we also addressed the problem of </a:t>
            </a:r>
            <a:endParaRPr lang="en-GB" sz="1200" dirty="0">
              <a:solidFill>
                <a:prstClr val="black"/>
              </a:solidFill>
              <a:latin typeface="Graphik" panose="020B0503030202060203" pitchFamily="34" charset="0"/>
              <a:cs typeface="Arial" panose="020B0604020202020204" pitchFamily="34" charset="0"/>
            </a:endParaRPr>
          </a:p>
          <a:p>
            <a:r>
              <a:rPr lang="en-US" sz="1200" dirty="0">
                <a:solidFill>
                  <a:prstClr val="black"/>
                </a:solidFill>
                <a:latin typeface="Graphik" panose="020B0503030202060203" pitchFamily="34" charset="0"/>
                <a:cs typeface="Arial" panose="020B0604020202020204" pitchFamily="34" charset="0"/>
              </a:rPr>
              <a:t>practical secure privacy-preserving distributed machine (deep) learning using fully homomorphic encryption.  </a:t>
            </a:r>
            <a:r>
              <a:rPr lang="en-GB" sz="1200" b="1" dirty="0">
                <a:solidFill>
                  <a:prstClr val="black"/>
                </a:solidFill>
                <a:latin typeface="Graphik" panose="020B0503030202060203" pitchFamily="34" charset="0"/>
                <a:cs typeface="Arial" panose="020B0604020202020204" pitchFamily="34" charset="0"/>
              </a:rPr>
              <a:t>Read more &gt;&gt;&gt;</a:t>
            </a:r>
          </a:p>
          <a:p>
            <a:pPr lvl="0">
              <a:lnSpc>
                <a:spcPct val="107000"/>
              </a:lnSpc>
              <a:spcAft>
                <a:spcPts val="800"/>
              </a:spcAft>
              <a:defRPr/>
            </a:pPr>
            <a:endParaRPr lang="en-US" sz="1500" b="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 name="Object 1" hidden="1">
            <a:extLst>
              <a:ext uri="{FF2B5EF4-FFF2-40B4-BE49-F238E27FC236}">
                <a16:creationId xmlns:a16="http://schemas.microsoft.com/office/drawing/2014/main" id="{A5A0C670-4AE1-41F4-AD26-4A2C254C50C3}"/>
              </a:ext>
            </a:extLst>
          </p:cNvPr>
          <p:cNvGraphicFramePr>
            <a:graphicFrameLocks noChangeAspect="1"/>
          </p:cNvGraphicFramePr>
          <p:nvPr>
            <p:custDataLst>
              <p:tags r:id="rId2"/>
            </p:custDataLst>
          </p:nvPr>
        </p:nvGraphicFramePr>
        <p:xfrm>
          <a:off x="1588" y="3412332"/>
          <a:ext cx="1588" cy="1588"/>
        </p:xfrm>
        <a:graphic>
          <a:graphicData uri="http://schemas.openxmlformats.org/presentationml/2006/ole">
            <mc:AlternateContent xmlns:mc="http://schemas.openxmlformats.org/markup-compatibility/2006">
              <mc:Choice xmlns:v="urn:schemas-microsoft-com:vml" Requires="v">
                <p:oleObj spid="_x0000_s3104" name="think-cell Slide" r:id="rId5" imgW="470" imgH="469" progId="TCLayout.ActiveDocument.1">
                  <p:embed/>
                </p:oleObj>
              </mc:Choice>
              <mc:Fallback>
                <p:oleObj name="think-cell Slide" r:id="rId5" imgW="470" imgH="469" progId="TCLayout.ActiveDocument.1">
                  <p:embed/>
                  <p:pic>
                    <p:nvPicPr>
                      <p:cNvPr id="2" name="Object 1" hidden="1">
                        <a:extLst>
                          <a:ext uri="{FF2B5EF4-FFF2-40B4-BE49-F238E27FC236}">
                            <a16:creationId xmlns:a16="http://schemas.microsoft.com/office/drawing/2014/main" id="{A5A0C670-4AE1-41F4-AD26-4A2C254C50C3}"/>
                          </a:ext>
                        </a:extLst>
                      </p:cNvPr>
                      <p:cNvPicPr/>
                      <p:nvPr/>
                    </p:nvPicPr>
                    <p:blipFill>
                      <a:blip r:embed="rId6"/>
                      <a:stretch>
                        <a:fillRect/>
                      </a:stretch>
                    </p:blipFill>
                    <p:spPr>
                      <a:xfrm>
                        <a:off x="1588" y="3412332"/>
                        <a:ext cx="1588" cy="1588"/>
                      </a:xfrm>
                      <a:prstGeom prst="rect">
                        <a:avLst/>
                      </a:prstGeom>
                    </p:spPr>
                  </p:pic>
                </p:oleObj>
              </mc:Fallback>
            </mc:AlternateContent>
          </a:graphicData>
        </a:graphic>
      </p:graphicFrame>
      <p:sp>
        <p:nvSpPr>
          <p:cNvPr id="5" name="Text Box 2">
            <a:extLst>
              <a:ext uri="{FF2B5EF4-FFF2-40B4-BE49-F238E27FC236}">
                <a16:creationId xmlns:a16="http://schemas.microsoft.com/office/drawing/2014/main" id="{C31A58EE-8EE3-426D-AE19-5849DB959F6A}"/>
              </a:ext>
            </a:extLst>
          </p:cNvPr>
          <p:cNvSpPr txBox="1">
            <a:spLocks noChangeArrowheads="1"/>
          </p:cNvSpPr>
          <p:nvPr/>
        </p:nvSpPr>
        <p:spPr bwMode="auto">
          <a:xfrm>
            <a:off x="143933" y="1625600"/>
            <a:ext cx="7289799" cy="3750733"/>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noAutofit/>
          </a:bodyPr>
          <a:lstStyle/>
          <a:p>
            <a:r>
              <a:rPr lang="en-GB" sz="1200" b="1" dirty="0">
                <a:solidFill>
                  <a:prstClr val="black"/>
                </a:solidFill>
                <a:latin typeface="Graphik" panose="020B0503030202060203" pitchFamily="34" charset="0"/>
                <a:cs typeface="Arial" panose="020B0604020202020204" pitchFamily="34" charset="0"/>
              </a:rPr>
              <a:t>Software development, </a:t>
            </a:r>
            <a:r>
              <a:rPr lang="en-GB" sz="1200" dirty="0">
                <a:solidFill>
                  <a:prstClr val="black"/>
                </a:solidFill>
                <a:latin typeface="Graphik" panose="020B0503030202060203" pitchFamily="34" charset="0"/>
                <a:cs typeface="Arial" panose="020B0604020202020204" pitchFamily="34" charset="0"/>
              </a:rPr>
              <a:t>Euan Blackledge, Soprasteria</a:t>
            </a:r>
          </a:p>
          <a:p>
            <a:endParaRPr lang="en-GB" sz="1200" dirty="0">
              <a:solidFill>
                <a:prstClr val="black"/>
              </a:solidFill>
              <a:latin typeface="Graphik" panose="020B0503030202060203" pitchFamily="34" charset="0"/>
              <a:cs typeface="Arial" panose="020B0604020202020204" pitchFamily="34" charset="0"/>
            </a:endParaRPr>
          </a:p>
          <a:p>
            <a:endParaRPr lang="en-GB" sz="1200" dirty="0">
              <a:solidFill>
                <a:prstClr val="black"/>
              </a:solidFill>
              <a:latin typeface="Graphik" panose="020B0503030202060203" pitchFamily="34" charset="0"/>
              <a:cs typeface="Arial" panose="020B0604020202020204" pitchFamily="34" charset="0"/>
            </a:endParaRPr>
          </a:p>
          <a:p>
            <a:r>
              <a:rPr lang="en-GB" sz="1200" dirty="0">
                <a:solidFill>
                  <a:prstClr val="black"/>
                </a:solidFill>
                <a:latin typeface="Graphik" panose="020B0503030202060203" pitchFamily="34" charset="0"/>
                <a:cs typeface="Arial" panose="020B0604020202020204" pitchFamily="34" charset="0"/>
              </a:rPr>
              <a:t>Since our last update, Work Package 2 has continued to works towards the final versions of the software. A large part of this work has been ensuring it is ready for integration between the various other components in the Serums ecosystem. Primarily, this has focussed on the linkages between the data lake API and the authentication and blockchain modules. </a:t>
            </a:r>
          </a:p>
          <a:p>
            <a:r>
              <a:rPr lang="en-GB" sz="1200" dirty="0">
                <a:solidFill>
                  <a:prstClr val="black"/>
                </a:solidFill>
                <a:latin typeface="Graphik" panose="020B0503030202060203" pitchFamily="34" charset="0"/>
                <a:cs typeface="Arial" panose="020B0604020202020204" pitchFamily="34" charset="0"/>
              </a:rPr>
              <a:t>The data lake now uses the JWT tokens supplied by the authentication module during multiple phases of the data retrieval to ensure that the requestor is a valid user and with the correct permissions. Furthermore, the data lake also updates the blockchain throughout the process in order to track the provenance and lineage of the data as it makes it’s way from a hospital’s data lake to the end user. </a:t>
            </a:r>
          </a:p>
          <a:p>
            <a:r>
              <a:rPr lang="en-GB" sz="1200" dirty="0">
                <a:solidFill>
                  <a:prstClr val="black"/>
                </a:solidFill>
                <a:latin typeface="Graphik" panose="020B0503030202060203" pitchFamily="34" charset="0"/>
                <a:cs typeface="Arial" panose="020B0604020202020204" pitchFamily="34" charset="0"/>
              </a:rPr>
              <a:t>Each little step towards the final platform has seen its share of challenges as we continue to work as discrete teams split across multiple countries. However, it has also been a wonderful experience to pull together and tackle some of these challenges head on.</a:t>
            </a:r>
          </a:p>
          <a:p>
            <a:r>
              <a:rPr lang="en-GB" sz="1200" dirty="0">
                <a:solidFill>
                  <a:prstClr val="black"/>
                </a:solidFill>
                <a:latin typeface="Graphik" panose="020B0503030202060203" pitchFamily="34" charset="0"/>
                <a:cs typeface="Arial" panose="020B0604020202020204" pitchFamily="34" charset="0"/>
              </a:rPr>
              <a:t>The final task of the work package is also in the early stages of development. This relates to metadata extraction with an aim to automate the process of mapping the source data to our desired output format. This is being led by the team at Dundee with some assistance from SCCH and we eagerly await their results. As we end the development cycle for the project, we are beginning to turn our attention to the possible exploitation of the various technologies. This involves exploring potential changes to the languages that the components have been written in, as well as exploring methods that would enable us to rapidly scale the platform.</a:t>
            </a:r>
            <a:r>
              <a:rPr lang="en-US" sz="1200" dirty="0">
                <a:solidFill>
                  <a:prstClr val="black"/>
                </a:solidFill>
                <a:latin typeface="Graphik" panose="020B0503030202060203" pitchFamily="34" charset="0"/>
                <a:cs typeface="Arial" panose="020B0604020202020204" pitchFamily="34" charset="0"/>
              </a:rPr>
              <a:t> </a:t>
            </a:r>
            <a:endParaRPr lang="nl-NL" sz="1200" dirty="0">
              <a:solidFill>
                <a:prstClr val="black"/>
              </a:solidFill>
              <a:latin typeface="Graphik" panose="020B0503030202060203" pitchFamily="34" charset="0"/>
              <a:cs typeface="Arial" panose="020B0604020202020204" pitchFamily="34" charset="0"/>
            </a:endParaRPr>
          </a:p>
        </p:txBody>
      </p:sp>
      <p:sp>
        <p:nvSpPr>
          <p:cNvPr id="9" name="TextBox 8">
            <a:extLst>
              <a:ext uri="{FF2B5EF4-FFF2-40B4-BE49-F238E27FC236}">
                <a16:creationId xmlns:a16="http://schemas.microsoft.com/office/drawing/2014/main" id="{D558C73A-4BC8-420A-846B-24867A58FFA5}"/>
              </a:ext>
            </a:extLst>
          </p:cNvPr>
          <p:cNvSpPr txBox="1"/>
          <p:nvPr/>
        </p:nvSpPr>
        <p:spPr>
          <a:xfrm>
            <a:off x="7444298" y="69980"/>
            <a:ext cx="4207509"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prstClr val="black"/>
                </a:solidFill>
                <a:effectLst/>
                <a:uLnTx/>
                <a:uFillTx/>
                <a:latin typeface="Graphik" panose="020B0503030202060203" pitchFamily="34" charset="0"/>
                <a:ea typeface="+mn-ea"/>
                <a:cs typeface="Arial" panose="020B0604020202020204" pitchFamily="34" charset="0"/>
              </a:rPr>
              <a:t>Newsletter </a:t>
            </a:r>
            <a:r>
              <a:rPr kumimoji="0" lang="nl-NL" sz="1600" b="0" i="0" u="none" strike="noStrike" kern="1200" cap="none" spc="0" normalizeH="0" baseline="0" noProof="0" dirty="0">
                <a:ln>
                  <a:noFill/>
                </a:ln>
                <a:solidFill>
                  <a:prstClr val="black"/>
                </a:solidFill>
                <a:effectLst/>
                <a:uLnTx/>
                <a:uFillTx/>
                <a:latin typeface="Graphik" panose="020B0503030202060203" pitchFamily="34" charset="0"/>
                <a:ea typeface="+mn-ea"/>
                <a:cs typeface="Arial" panose="020B0604020202020204" pitchFamily="34" charset="0"/>
              </a:rPr>
              <a:t>EU Serums – March 2022</a:t>
            </a:r>
          </a:p>
        </p:txBody>
      </p:sp>
      <p:sp>
        <p:nvSpPr>
          <p:cNvPr id="3" name="TextBox 2">
            <a:extLst>
              <a:ext uri="{FF2B5EF4-FFF2-40B4-BE49-F238E27FC236}">
                <a16:creationId xmlns:a16="http://schemas.microsoft.com/office/drawing/2014/main" id="{93AC3E67-2DD7-4662-B503-73C4724335BB}"/>
              </a:ext>
            </a:extLst>
          </p:cNvPr>
          <p:cNvSpPr txBox="1"/>
          <p:nvPr/>
        </p:nvSpPr>
        <p:spPr>
          <a:xfrm>
            <a:off x="1398688" y="466352"/>
            <a:ext cx="6172219" cy="12413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Graphik Black" panose="020B0A03030202060203" pitchFamily="34" charset="0"/>
                <a:ea typeface="Calibri" panose="020F0502020204030204" pitchFamily="34" charset="0"/>
                <a:cs typeface="Times New Roman" panose="02020603050405020304" pitchFamily="18" charset="0"/>
              </a:rPr>
              <a:t>SERUMS </a:t>
            </a:r>
          </a:p>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raphik" panose="020B0503030202060203" pitchFamily="34" charset="0"/>
                <a:ea typeface="+mn-ea"/>
                <a:cs typeface="+mn-cs"/>
              </a:rPr>
              <a:t>SHARING PATIENT DATA IN A SAFE AND SECURE WAY ACROSS EUROPE</a:t>
            </a:r>
            <a:endParaRPr kumimoji="0" lang="nl-NL" sz="2400" b="0" i="0" u="none" strike="noStrike" kern="1200" cap="none" spc="0" normalizeH="0" baseline="0" noProof="0" dirty="0">
              <a:ln>
                <a:noFill/>
              </a:ln>
              <a:solidFill>
                <a:prstClr val="black"/>
              </a:solidFill>
              <a:effectLst/>
              <a:uLnTx/>
              <a:uFillTx/>
              <a:latin typeface="Graphik" panose="020B0503030202060203" pitchFamily="34" charset="0"/>
              <a:ea typeface="+mn-ea"/>
              <a:cs typeface="+mn-cs"/>
            </a:endParaRPr>
          </a:p>
        </p:txBody>
      </p:sp>
      <p:pic>
        <p:nvPicPr>
          <p:cNvPr id="81" name="Picture 80">
            <a:extLst>
              <a:ext uri="{FF2B5EF4-FFF2-40B4-BE49-F238E27FC236}">
                <a16:creationId xmlns:a16="http://schemas.microsoft.com/office/drawing/2014/main" id="{72DEDAAF-CC9E-46C4-B5BB-B8A851FE737F}"/>
              </a:ext>
            </a:extLst>
          </p:cNvPr>
          <p:cNvPicPr>
            <a:picLocks noChangeAspect="1"/>
          </p:cNvPicPr>
          <p:nvPr/>
        </p:nvPicPr>
        <p:blipFill rotWithShape="1">
          <a:blip r:embed="rId7">
            <a:alphaModFix amt="70000"/>
            <a:extLst>
              <a:ext uri="{28A0092B-C50C-407E-A947-70E740481C1C}">
                <a14:useLocalDpi xmlns:a14="http://schemas.microsoft.com/office/drawing/2010/main" val="0"/>
              </a:ext>
            </a:extLst>
          </a:blip>
          <a:srcRect l="5978" t="16522" r="46735" b="17367"/>
          <a:stretch/>
        </p:blipFill>
        <p:spPr>
          <a:xfrm>
            <a:off x="103732" y="455508"/>
            <a:ext cx="1352339" cy="1241366"/>
          </a:xfrm>
          <a:prstGeom prst="rect">
            <a:avLst/>
          </a:prstGeom>
        </p:spPr>
      </p:pic>
      <p:sp>
        <p:nvSpPr>
          <p:cNvPr id="70" name="Text Box 2">
            <a:extLst>
              <a:ext uri="{FF2B5EF4-FFF2-40B4-BE49-F238E27FC236}">
                <a16:creationId xmlns:a16="http://schemas.microsoft.com/office/drawing/2014/main" id="{0175CEA7-3254-4027-B470-A9D7406697E1}"/>
              </a:ext>
            </a:extLst>
          </p:cNvPr>
          <p:cNvSpPr txBox="1">
            <a:spLocks noChangeArrowheads="1"/>
          </p:cNvSpPr>
          <p:nvPr/>
        </p:nvSpPr>
        <p:spPr bwMode="auto">
          <a:xfrm>
            <a:off x="7478828" y="1657813"/>
            <a:ext cx="4511317" cy="5647761"/>
          </a:xfrm>
          <a:prstGeom prst="rect">
            <a:avLst/>
          </a:prstGeom>
          <a:solidFill>
            <a:schemeClr val="bg1"/>
          </a:solidFill>
          <a:ln w="19050">
            <a:no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noAutofit/>
          </a:bodyPr>
          <a:lstStyle/>
          <a:p>
            <a:r>
              <a:rPr lang="en-GB" sz="1200" b="1" dirty="0">
                <a:solidFill>
                  <a:prstClr val="black"/>
                </a:solidFill>
                <a:latin typeface="Graphik" panose="020B0503030202060203" pitchFamily="34" charset="0"/>
                <a:cs typeface="Arial" panose="020B0604020202020204" pitchFamily="34" charset="0"/>
              </a:rPr>
              <a:t>Public dissemination animation</a:t>
            </a:r>
          </a:p>
          <a:p>
            <a:r>
              <a:rPr lang="en-GB" sz="1200" dirty="0">
                <a:solidFill>
                  <a:prstClr val="black"/>
                </a:solidFill>
                <a:latin typeface="Graphik" panose="020B0503030202060203" pitchFamily="34" charset="0"/>
                <a:cs typeface="Arial" panose="020B0604020202020204" pitchFamily="34" charset="0"/>
              </a:rPr>
              <a:t>Emma Morley, University of St Andrews</a:t>
            </a:r>
          </a:p>
          <a:p>
            <a:endParaRPr lang="en-GB" sz="1200" dirty="0">
              <a:solidFill>
                <a:prstClr val="black"/>
              </a:solidFill>
              <a:latin typeface="Graphik" panose="020B0503030202060203" pitchFamily="34" charset="0"/>
              <a:cs typeface="Arial" panose="020B0604020202020204" pitchFamily="34" charset="0"/>
            </a:endParaRPr>
          </a:p>
          <a:p>
            <a:r>
              <a:rPr lang="en-GB" sz="1200" b="0" dirty="0">
                <a:solidFill>
                  <a:prstClr val="black"/>
                </a:solidFill>
                <a:latin typeface="Graphik" panose="020B0503030202060203" pitchFamily="34" charset="0"/>
                <a:cs typeface="Arial" panose="020B0604020202020204" pitchFamily="34" charset="0"/>
              </a:rPr>
              <a:t>The </a:t>
            </a:r>
            <a:r>
              <a:rPr lang="en-GB" sz="1200" dirty="0">
                <a:solidFill>
                  <a:prstClr val="black"/>
                </a:solidFill>
                <a:latin typeface="Graphik" panose="020B0503030202060203" pitchFamily="34" charset="0"/>
                <a:cs typeface="Arial" panose="020B0604020202020204" pitchFamily="34" charset="0"/>
              </a:rPr>
              <a:t>University of St Andrews team is currently working on the creation</a:t>
            </a:r>
            <a:r>
              <a:rPr lang="en-US" sz="1200" b="0" dirty="0"/>
              <a:t> of another ‘Explainer Animation’ to aid public dissemination. The a</a:t>
            </a:r>
            <a:r>
              <a:rPr lang="en-US" sz="1200" b="0" dirty="0">
                <a:uFill>
                  <a:solidFill>
                    <a:schemeClr val="accent2"/>
                  </a:solidFill>
                </a:uFill>
              </a:rPr>
              <a:t>nimation was to include sections of in person interviews with health professionals, patients and hospital IT specialists but ongoing covid restrictions prevented this. </a:t>
            </a:r>
            <a:r>
              <a:rPr lang="en-GB" sz="1200" dirty="0">
                <a:effectLst/>
                <a:latin typeface="Calibri" panose="020F0502020204030204" pitchFamily="34" charset="0"/>
                <a:ea typeface="Calibri" panose="020F0502020204030204" pitchFamily="34" charset="0"/>
              </a:rPr>
              <a:t>The animation discusses how sharing medical records with health professionals improves medical care and how Serums developed the multi-national system for patients and doctors to manage and share medical information, to optimise care while </a:t>
            </a:r>
            <a:r>
              <a:rPr lang="en-GB" sz="1200" dirty="0">
                <a:latin typeface="Calibri" panose="020F0502020204030204" pitchFamily="34" charset="0"/>
              </a:rPr>
              <a:t>protecting privacy and security. </a:t>
            </a:r>
          </a:p>
          <a:p>
            <a:endParaRPr lang="en-GB" sz="1200" dirty="0">
              <a:latin typeface="Calibri" panose="020F0502020204030204" pitchFamily="34" charset="0"/>
            </a:endParaRPr>
          </a:p>
          <a:p>
            <a:pPr>
              <a:spcAft>
                <a:spcPts val="1000"/>
              </a:spcAft>
            </a:pPr>
            <a:r>
              <a:rPr lang="en-GB" sz="1200" dirty="0">
                <a:latin typeface="Calibri" panose="020F0502020204030204" pitchFamily="34" charset="0"/>
              </a:rPr>
              <a:t>The animation describes the concept of the data lake to the public in understandable terms and details the use of synthetic data to create and test the system. Serums is described in terms of how it gives patients control over their medical information and how it allows them to securely share medical data. It describes the picture password creation process to public laypersons and discusses data privacy and security. It also informs people how patients can choose which hospital departments or other medical organisations have access to their  ‘data lake’ records and how much they can see </a:t>
            </a:r>
            <a:r>
              <a:rPr lang="en-US" sz="1200" dirty="0">
                <a:latin typeface="Calibri" panose="020F0502020204030204" pitchFamily="34" charset="0"/>
              </a:rPr>
              <a:t>and introduces the concept of blockchain to define access rules for patient data, giving an undisputed audit-trail for attempts to access medical records.</a:t>
            </a:r>
          </a:p>
          <a:p>
            <a:pPr>
              <a:spcAft>
                <a:spcPts val="1000"/>
              </a:spcAft>
            </a:pPr>
            <a:r>
              <a:rPr lang="en-GB" sz="1200" dirty="0">
                <a:latin typeface="Calibri" panose="020F0502020204030204" pitchFamily="34" charset="0"/>
              </a:rPr>
              <a:t>The animation (examples of storyboard below) describes how Serums will be used in the real world, with synthetic data replaced by real patient’s medical data and gives public feedback from system testing.</a:t>
            </a:r>
          </a:p>
          <a:p>
            <a:pPr>
              <a:spcAft>
                <a:spcPts val="1000"/>
              </a:spcAft>
            </a:pPr>
            <a:endParaRPr lang="en-US" sz="9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200" b="0" dirty="0"/>
          </a:p>
          <a:p>
            <a:pPr algn="just"/>
            <a:endParaRPr lang="en-GB" sz="1200" dirty="0">
              <a:solidFill>
                <a:prstClr val="black"/>
              </a:solidFill>
              <a:latin typeface="Graphik" panose="020B0503030202060203" pitchFamily="34" charset="0"/>
              <a:cs typeface="Arial" panose="020B0604020202020204" pitchFamily="34" charset="0"/>
            </a:endParaRPr>
          </a:p>
        </p:txBody>
      </p:sp>
      <p:pic>
        <p:nvPicPr>
          <p:cNvPr id="68" name="Picture 112">
            <a:extLst>
              <a:ext uri="{FF2B5EF4-FFF2-40B4-BE49-F238E27FC236}">
                <a16:creationId xmlns:a16="http://schemas.microsoft.com/office/drawing/2014/main" id="{B8940AE5-6B64-4C2A-95F2-5EDDB1306420}"/>
              </a:ext>
            </a:extLst>
          </p:cNvPr>
          <p:cNvPicPr>
            <a:picLocks noChangeAspect="1" noChangeArrowheads="1"/>
          </p:cNvPicPr>
          <p:nvPr/>
        </p:nvPicPr>
        <p:blipFill>
          <a:blip r:embed="rId8">
            <a:duotone>
              <a:prstClr val="black"/>
              <a:srgbClr val="6AB66C">
                <a:tint val="45000"/>
                <a:satMod val="400000"/>
              </a:srgbClr>
            </a:duotone>
            <a:extLst>
              <a:ext uri="{28A0092B-C50C-407E-A947-70E740481C1C}">
                <a14:useLocalDpi xmlns:a14="http://schemas.microsoft.com/office/drawing/2010/main" val="0"/>
              </a:ext>
            </a:extLst>
          </a:blip>
          <a:srcRect/>
          <a:stretch>
            <a:fillRect/>
          </a:stretch>
        </p:blipFill>
        <p:spPr bwMode="auto">
          <a:xfrm>
            <a:off x="8091615" y="503891"/>
            <a:ext cx="344713" cy="34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7">
            <a:extLst>
              <a:ext uri="{FF2B5EF4-FFF2-40B4-BE49-F238E27FC236}">
                <a16:creationId xmlns:a16="http://schemas.microsoft.com/office/drawing/2014/main" id="{90DA6510-DC4F-4B11-B48A-EE09F30C0DDE}"/>
              </a:ext>
            </a:extLst>
          </p:cNvPr>
          <p:cNvPicPr>
            <a:picLocks noChangeAspect="1" noChangeArrowheads="1"/>
          </p:cNvPicPr>
          <p:nvPr/>
        </p:nvPicPr>
        <p:blipFill>
          <a:blip r:embed="rId9">
            <a:duotone>
              <a:prstClr val="black"/>
              <a:srgbClr val="6AB66C">
                <a:tint val="45000"/>
                <a:satMod val="400000"/>
              </a:srgbClr>
            </a:duotone>
            <a:extLst>
              <a:ext uri="{28A0092B-C50C-407E-A947-70E740481C1C}">
                <a14:useLocalDpi xmlns:a14="http://schemas.microsoft.com/office/drawing/2010/main" val="0"/>
              </a:ext>
            </a:extLst>
          </a:blip>
          <a:srcRect/>
          <a:stretch>
            <a:fillRect/>
          </a:stretch>
        </p:blipFill>
        <p:spPr bwMode="auto">
          <a:xfrm>
            <a:off x="8091612" y="885133"/>
            <a:ext cx="344714" cy="34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9">
            <a:extLst>
              <a:ext uri="{FF2B5EF4-FFF2-40B4-BE49-F238E27FC236}">
                <a16:creationId xmlns:a16="http://schemas.microsoft.com/office/drawing/2014/main" id="{74B3657D-B96E-4D6D-A12C-AAF064F168DD}"/>
              </a:ext>
            </a:extLst>
          </p:cNvPr>
          <p:cNvPicPr>
            <a:picLocks noChangeAspect="1" noChangeArrowheads="1"/>
          </p:cNvPicPr>
          <p:nvPr/>
        </p:nvPicPr>
        <p:blipFill>
          <a:blip r:embed="rId10">
            <a:duotone>
              <a:prstClr val="black"/>
              <a:srgbClr val="6AB66C">
                <a:tint val="45000"/>
                <a:satMod val="400000"/>
              </a:srgbClr>
            </a:duotone>
            <a:extLst>
              <a:ext uri="{28A0092B-C50C-407E-A947-70E740481C1C}">
                <a14:useLocalDpi xmlns:a14="http://schemas.microsoft.com/office/drawing/2010/main" val="0"/>
              </a:ext>
            </a:extLst>
          </a:blip>
          <a:srcRect/>
          <a:stretch>
            <a:fillRect/>
          </a:stretch>
        </p:blipFill>
        <p:spPr bwMode="auto">
          <a:xfrm>
            <a:off x="8097772" y="1264711"/>
            <a:ext cx="3385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TextBox 71">
            <a:extLst>
              <a:ext uri="{FF2B5EF4-FFF2-40B4-BE49-F238E27FC236}">
                <a16:creationId xmlns:a16="http://schemas.microsoft.com/office/drawing/2014/main" id="{719CE0A0-A13A-426E-89E0-DE97174FC5DC}"/>
              </a:ext>
            </a:extLst>
          </p:cNvPr>
          <p:cNvSpPr txBox="1"/>
          <p:nvPr/>
        </p:nvSpPr>
        <p:spPr>
          <a:xfrm>
            <a:off x="8423259" y="500150"/>
            <a:ext cx="3038141" cy="292388"/>
          </a:xfrm>
          <a:prstGeom prst="rect">
            <a:avLst/>
          </a:prstGeom>
          <a:noFill/>
        </p:spPr>
        <p:txBody>
          <a:bodyPr wrap="square" rtlCol="0">
            <a:spAutoFit/>
          </a:bodyPr>
          <a:lstStyle/>
          <a:p>
            <a:pPr lvl="0">
              <a:defRPr/>
            </a:pPr>
            <a:r>
              <a:rPr lang="nl-NL" sz="1300" dirty="0">
                <a:latin typeface="Graphik" panose="020B0503030202060203" pitchFamily="34" charset="0"/>
              </a:rPr>
              <a:t>www.serums-h2020.org/</a:t>
            </a:r>
            <a:endParaRPr kumimoji="0" lang="nl-NL" sz="1300" i="0" u="none" strike="noStrike" kern="1200" cap="none" spc="0" normalizeH="0" baseline="0" noProof="0" dirty="0">
              <a:ln>
                <a:noFill/>
              </a:ln>
              <a:effectLst/>
              <a:uLnTx/>
              <a:uFillTx/>
              <a:latin typeface="Graphik" panose="020B0503030202060203" pitchFamily="34" charset="0"/>
              <a:ea typeface="+mn-ea"/>
              <a:cs typeface="Arial" panose="020B0604020202020204" pitchFamily="34" charset="0"/>
            </a:endParaRPr>
          </a:p>
        </p:txBody>
      </p:sp>
      <p:sp>
        <p:nvSpPr>
          <p:cNvPr id="73" name="TextBox 72">
            <a:extLst>
              <a:ext uri="{FF2B5EF4-FFF2-40B4-BE49-F238E27FC236}">
                <a16:creationId xmlns:a16="http://schemas.microsoft.com/office/drawing/2014/main" id="{AAB91918-6C1E-4C76-B1F3-530B11EEAD74}"/>
              </a:ext>
            </a:extLst>
          </p:cNvPr>
          <p:cNvSpPr txBox="1"/>
          <p:nvPr/>
        </p:nvSpPr>
        <p:spPr>
          <a:xfrm>
            <a:off x="8423259" y="809936"/>
            <a:ext cx="3529051" cy="492443"/>
          </a:xfrm>
          <a:prstGeom prst="rect">
            <a:avLst/>
          </a:prstGeom>
          <a:noFill/>
        </p:spPr>
        <p:txBody>
          <a:bodyPr wrap="square" rtlCol="0">
            <a:spAutoFit/>
          </a:bodyPr>
          <a:lstStyle/>
          <a:p>
            <a:pPr lvl="0" defTabSz="457200">
              <a:defRPr/>
            </a:pPr>
            <a:r>
              <a:rPr lang="nl-NL" sz="1300" dirty="0">
                <a:latin typeface="Graphik" panose="020B0503030202060203" pitchFamily="34" charset="0"/>
                <a:hlinkClick r:id="rId11">
                  <a:extLst>
                    <a:ext uri="{A12FA001-AC4F-418D-AE19-62706E023703}">
                      <ahyp:hlinkClr xmlns:ahyp="http://schemas.microsoft.com/office/drawing/2018/hyperlinkcolor" val="tx"/>
                    </a:ext>
                  </a:extLst>
                </a:hlinkClick>
              </a:rPr>
              <a:t>https://www.youtube.com/channel/UC-Cwk8RyJ4Q_atLsSDBL0vA</a:t>
            </a:r>
            <a:r>
              <a:rPr lang="nl-NL" sz="1300" dirty="0">
                <a:latin typeface="Graphik" panose="020B0503030202060203" pitchFamily="34" charset="0"/>
              </a:rPr>
              <a:t> </a:t>
            </a:r>
            <a:endParaRPr kumimoji="0" lang="nl-NL" sz="1300" i="0" u="none" strike="noStrike" kern="1200" cap="none" spc="0" normalizeH="0" baseline="0" noProof="0" dirty="0">
              <a:ln>
                <a:noFill/>
              </a:ln>
              <a:effectLst/>
              <a:uLnTx/>
              <a:uFillTx/>
              <a:latin typeface="Graphik" panose="020B0503030202060203" pitchFamily="34" charset="0"/>
              <a:cs typeface="Arial" panose="020B0604020202020204" pitchFamily="34" charset="0"/>
            </a:endParaRPr>
          </a:p>
        </p:txBody>
      </p:sp>
      <p:sp>
        <p:nvSpPr>
          <p:cNvPr id="74" name="TextBox 73">
            <a:extLst>
              <a:ext uri="{FF2B5EF4-FFF2-40B4-BE49-F238E27FC236}">
                <a16:creationId xmlns:a16="http://schemas.microsoft.com/office/drawing/2014/main" id="{42A85A2B-C6CA-4DA7-9BFC-A756118DB778}"/>
              </a:ext>
            </a:extLst>
          </p:cNvPr>
          <p:cNvSpPr txBox="1"/>
          <p:nvPr/>
        </p:nvSpPr>
        <p:spPr>
          <a:xfrm>
            <a:off x="8426701" y="1249689"/>
            <a:ext cx="3590043" cy="292388"/>
          </a:xfrm>
          <a:prstGeom prst="rect">
            <a:avLst/>
          </a:prstGeom>
          <a:noFill/>
        </p:spPr>
        <p:txBody>
          <a:bodyPr wrap="square" rtlCol="0">
            <a:spAutoFit/>
          </a:bodyPr>
          <a:lstStyle/>
          <a:p>
            <a:pPr lvl="0" defTabSz="457200">
              <a:defRPr/>
            </a:pPr>
            <a:r>
              <a:rPr lang="nl-NL" sz="1300" dirty="0">
                <a:latin typeface="Graphik" panose="020B0503030202060203" pitchFamily="34" charset="0"/>
                <a:hlinkClick r:id="rId12">
                  <a:extLst>
                    <a:ext uri="{A12FA001-AC4F-418D-AE19-62706E023703}">
                      <ahyp:hlinkClr xmlns:ahyp="http://schemas.microsoft.com/office/drawing/2018/hyperlinkcolor" val="tx"/>
                    </a:ext>
                  </a:extLst>
                </a:hlinkClick>
              </a:rPr>
              <a:t>https://mobile.twitter.com/serums_h2020</a:t>
            </a:r>
            <a:r>
              <a:rPr lang="nl-NL" sz="1300" dirty="0">
                <a:latin typeface="Graphik" panose="020B0503030202060203" pitchFamily="34" charset="0"/>
              </a:rPr>
              <a:t> </a:t>
            </a:r>
            <a:endParaRPr kumimoji="0" lang="nl-NL" sz="1300" i="0" u="none" strike="noStrike" kern="1200" cap="none" spc="0" normalizeH="0" baseline="0" noProof="0" dirty="0">
              <a:ln>
                <a:noFill/>
              </a:ln>
              <a:effectLst/>
              <a:uLnTx/>
              <a:uFillTx/>
              <a:latin typeface="Graphik" panose="020B0503030202060203" pitchFamily="34" charset="0"/>
              <a:cs typeface="Arial" panose="020B0604020202020204" pitchFamily="34" charset="0"/>
            </a:endParaRPr>
          </a:p>
        </p:txBody>
      </p:sp>
      <p:pic>
        <p:nvPicPr>
          <p:cNvPr id="2051" name="Picture 3">
            <a:extLst>
              <a:ext uri="{FF2B5EF4-FFF2-40B4-BE49-F238E27FC236}">
                <a16:creationId xmlns:a16="http://schemas.microsoft.com/office/drawing/2014/main" id="{CBB7D328-C506-46C3-BC92-5394B3A43F21}"/>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17150" y="1530417"/>
            <a:ext cx="577850" cy="831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6" name="Picture 4">
            <a:extLst>
              <a:ext uri="{FF2B5EF4-FFF2-40B4-BE49-F238E27FC236}">
                <a16:creationId xmlns:a16="http://schemas.microsoft.com/office/drawing/2014/main" id="{F6D0273D-9EFB-4F01-AFDD-0F688D6055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65154" y="6798612"/>
            <a:ext cx="947738"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7" name="Picture 5">
            <a:extLst>
              <a:ext uri="{FF2B5EF4-FFF2-40B4-BE49-F238E27FC236}">
                <a16:creationId xmlns:a16="http://schemas.microsoft.com/office/drawing/2014/main" id="{A13A290F-0903-4A0B-B26E-1E6E9E0E2B5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0875" y="5389484"/>
            <a:ext cx="1228057" cy="648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2" name="Picture 11">
            <a:extLst>
              <a:ext uri="{FF2B5EF4-FFF2-40B4-BE49-F238E27FC236}">
                <a16:creationId xmlns:a16="http://schemas.microsoft.com/office/drawing/2014/main" id="{9F3388FC-235C-4ADF-898D-A8C388BC2F23}"/>
              </a:ext>
            </a:extLst>
          </p:cNvPr>
          <p:cNvPicPr>
            <a:picLocks noChangeAspect="1"/>
          </p:cNvPicPr>
          <p:nvPr/>
        </p:nvPicPr>
        <p:blipFill>
          <a:blip r:embed="rId16"/>
          <a:stretch>
            <a:fillRect/>
          </a:stretch>
        </p:blipFill>
        <p:spPr>
          <a:xfrm>
            <a:off x="783700" y="12001338"/>
            <a:ext cx="2807772" cy="1466982"/>
          </a:xfrm>
          <a:prstGeom prst="rect">
            <a:avLst/>
          </a:prstGeom>
        </p:spPr>
      </p:pic>
      <p:pic>
        <p:nvPicPr>
          <p:cNvPr id="15" name="Picture 14">
            <a:extLst>
              <a:ext uri="{FF2B5EF4-FFF2-40B4-BE49-F238E27FC236}">
                <a16:creationId xmlns:a16="http://schemas.microsoft.com/office/drawing/2014/main" id="{17DCAD83-60C7-4E4F-97F0-58C51A550751}"/>
              </a:ext>
            </a:extLst>
          </p:cNvPr>
          <p:cNvPicPr>
            <a:picLocks noChangeAspect="1"/>
          </p:cNvPicPr>
          <p:nvPr/>
        </p:nvPicPr>
        <p:blipFill>
          <a:blip r:embed="rId17"/>
          <a:stretch>
            <a:fillRect/>
          </a:stretch>
        </p:blipFill>
        <p:spPr>
          <a:xfrm>
            <a:off x="543828" y="5529389"/>
            <a:ext cx="2858703" cy="1178016"/>
          </a:xfrm>
          <a:prstGeom prst="rect">
            <a:avLst/>
          </a:prstGeom>
        </p:spPr>
      </p:pic>
      <p:pic>
        <p:nvPicPr>
          <p:cNvPr id="56" name="Picture 55">
            <a:extLst>
              <a:ext uri="{FF2B5EF4-FFF2-40B4-BE49-F238E27FC236}">
                <a16:creationId xmlns:a16="http://schemas.microsoft.com/office/drawing/2014/main" id="{D97449EA-65A2-4DB0-A733-6CD2AFACB349}"/>
              </a:ext>
            </a:extLst>
          </p:cNvPr>
          <p:cNvPicPr>
            <a:picLocks noChangeAspect="1"/>
          </p:cNvPicPr>
          <p:nvPr/>
        </p:nvPicPr>
        <p:blipFill>
          <a:blip r:embed="rId18"/>
          <a:stretch>
            <a:fillRect/>
          </a:stretch>
        </p:blipFill>
        <p:spPr>
          <a:xfrm>
            <a:off x="7335682" y="7632834"/>
            <a:ext cx="1871658" cy="1438976"/>
          </a:xfrm>
          <a:prstGeom prst="rect">
            <a:avLst/>
          </a:prstGeom>
        </p:spPr>
      </p:pic>
      <p:pic>
        <p:nvPicPr>
          <p:cNvPr id="57" name="Picture 56">
            <a:extLst>
              <a:ext uri="{FF2B5EF4-FFF2-40B4-BE49-F238E27FC236}">
                <a16:creationId xmlns:a16="http://schemas.microsoft.com/office/drawing/2014/main" id="{C0B9DD6A-67CC-4ED7-BF71-FAB0C5D21EE0}"/>
              </a:ext>
            </a:extLst>
          </p:cNvPr>
          <p:cNvPicPr>
            <a:picLocks noChangeAspect="1"/>
          </p:cNvPicPr>
          <p:nvPr/>
        </p:nvPicPr>
        <p:blipFill>
          <a:blip r:embed="rId19"/>
          <a:stretch>
            <a:fillRect/>
          </a:stretch>
        </p:blipFill>
        <p:spPr>
          <a:xfrm>
            <a:off x="7265734" y="9047748"/>
            <a:ext cx="4247381" cy="1606104"/>
          </a:xfrm>
          <a:prstGeom prst="rect">
            <a:avLst/>
          </a:prstGeom>
        </p:spPr>
      </p:pic>
      <p:pic>
        <p:nvPicPr>
          <p:cNvPr id="17" name="Picture 16">
            <a:extLst>
              <a:ext uri="{FF2B5EF4-FFF2-40B4-BE49-F238E27FC236}">
                <a16:creationId xmlns:a16="http://schemas.microsoft.com/office/drawing/2014/main" id="{B53707B1-4FEE-44B9-A8BE-BB2284AB6C36}"/>
              </a:ext>
            </a:extLst>
          </p:cNvPr>
          <p:cNvPicPr>
            <a:picLocks noChangeAspect="1"/>
          </p:cNvPicPr>
          <p:nvPr/>
        </p:nvPicPr>
        <p:blipFill>
          <a:blip r:embed="rId20"/>
          <a:stretch>
            <a:fillRect/>
          </a:stretch>
        </p:blipFill>
        <p:spPr>
          <a:xfrm>
            <a:off x="8800323" y="7426910"/>
            <a:ext cx="3391677" cy="1638524"/>
          </a:xfrm>
          <a:prstGeom prst="rect">
            <a:avLst/>
          </a:prstGeom>
        </p:spPr>
      </p:pic>
      <p:sp>
        <p:nvSpPr>
          <p:cNvPr id="26" name="Text Box 4">
            <a:extLst>
              <a:ext uri="{FF2B5EF4-FFF2-40B4-BE49-F238E27FC236}">
                <a16:creationId xmlns:a16="http://schemas.microsoft.com/office/drawing/2014/main" id="{503B5B01-35BA-441F-B084-280DF8741C18}"/>
              </a:ext>
            </a:extLst>
          </p:cNvPr>
          <p:cNvSpPr txBox="1">
            <a:spLocks noChangeArrowheads="1"/>
          </p:cNvSpPr>
          <p:nvPr/>
        </p:nvSpPr>
        <p:spPr bwMode="auto">
          <a:xfrm>
            <a:off x="3894668" y="10769601"/>
            <a:ext cx="8297332" cy="2909888"/>
          </a:xfrm>
          <a:prstGeom prst="rect">
            <a:avLst/>
          </a:prstGeom>
          <a:solidFill>
            <a:schemeClr val="bg1"/>
          </a:solidFill>
          <a:ln w="6350" cmpd="sng">
            <a:solidFill>
              <a:srgbClr val="99CC8D"/>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GB" sz="1200" b="1" dirty="0">
                <a:solidFill>
                  <a:prstClr val="black"/>
                </a:solidFill>
                <a:latin typeface="Graphik" panose="020B0503030202060203" pitchFamily="34" charset="0"/>
                <a:cs typeface="Times New Roman" panose="02020603050405020304" pitchFamily="18" charset="0"/>
              </a:rPr>
              <a:t>FlexPass  System Update </a:t>
            </a:r>
            <a:r>
              <a:rPr lang="en-GB" sz="1200" dirty="0">
                <a:solidFill>
                  <a:prstClr val="black"/>
                </a:solidFill>
                <a:latin typeface="Graphik" panose="020B0503030202060203" pitchFamily="34" charset="0"/>
                <a:cs typeface="Times New Roman" panose="02020603050405020304" pitchFamily="18" charset="0"/>
              </a:rPr>
              <a:t>Marios Belk, University of Cyprus</a:t>
            </a:r>
          </a:p>
          <a:p>
            <a:endParaRPr lang="en-US" sz="1200" dirty="0">
              <a:solidFill>
                <a:prstClr val="black"/>
              </a:solidFill>
              <a:latin typeface="Graphik" panose="020B0503030202060203" pitchFamily="34" charset="0"/>
              <a:cs typeface="Arial" panose="020B0604020202020204" pitchFamily="34" charset="0"/>
            </a:endParaRPr>
          </a:p>
          <a:p>
            <a:pPr algn="just"/>
            <a:r>
              <a:rPr lang="en-GB" sz="1200" dirty="0">
                <a:solidFill>
                  <a:prstClr val="black"/>
                </a:solidFill>
                <a:latin typeface="Graphik" panose="020B0503030202060203" pitchFamily="34" charset="0"/>
                <a:cs typeface="Arial" panose="020B0604020202020204" pitchFamily="34" charset="0"/>
              </a:rPr>
              <a:t>The final version of the Serums' FlexPass user authentication system has been implemented with several improvements aiming to achieve a balance between security and usability. FlexPass is a novel knowledge-based user authentication system that combines personalized graphical passwords and textual passwords under a unified framework, enabling users to choose their preferred user authentication type based on their preference and context of use. The final FlexPass system has been enhanced with an improved smartphone application (Serums Authenticator), which adds a second layer for security, enabling users to easily approve their logins through a usable and secure push notification technology, a password strength meter, which provides instant feedback to users on the strength of their user-chosen graphical and textual passwords, and a standalone image semantic data analysis tool for assisting system administrators to retrieve best-fit images for users. FlexPass has been smoothly integrated to the rest components of Serums, and it is currently being setup and fine-tuned for its final evaluation as part of the Serums' third and final proof of concept (PoC3) user evaluation study, in which FlexPass will be evaluated by real patients at the three partner healthcare organizations of Serums. In PoC3, we plan to evaluate the security strength of user-chosen passwords, the perception of end-users towards the system’s usability, privacy and trust, its resistance to social engineering attacks, as well as evaluate the effectiveness of the various technologies of FlexPass.</a:t>
            </a:r>
          </a:p>
          <a:p>
            <a:endParaRPr lang="en-GB" sz="1200" b="1" dirty="0">
              <a:solidFill>
                <a:prstClr val="black"/>
              </a:solidFill>
              <a:latin typeface="Graphik" panose="020B0503030202060203" pitchFamily="34" charset="0"/>
              <a:cs typeface="Arial" panose="020B0604020202020204" pitchFamily="34" charset="0"/>
            </a:endParaRPr>
          </a:p>
          <a:p>
            <a:endParaRPr lang="en-GB" sz="1200" b="1" dirty="0">
              <a:solidFill>
                <a:prstClr val="black"/>
              </a:solidFill>
              <a:latin typeface="Graphik" panose="020B0503030202060203" pitchFamily="34" charset="0"/>
              <a:cs typeface="Arial" panose="020B0604020202020204" pitchFamily="34" charset="0"/>
            </a:endParaRPr>
          </a:p>
          <a:p>
            <a:endParaRPr lang="en-US" sz="1200" dirty="0">
              <a:solidFill>
                <a:prstClr val="black"/>
              </a:solidFill>
              <a:latin typeface="Graphik" panose="020B0503030202060203" pitchFamily="34" charset="0"/>
              <a:cs typeface="Arial" panose="020B0604020202020204" pitchFamily="34" charset="0"/>
            </a:endParaRPr>
          </a:p>
        </p:txBody>
      </p:sp>
      <p:pic>
        <p:nvPicPr>
          <p:cNvPr id="27" name="Picture 26">
            <a:extLst>
              <a:ext uri="{FF2B5EF4-FFF2-40B4-BE49-F238E27FC236}">
                <a16:creationId xmlns:a16="http://schemas.microsoft.com/office/drawing/2014/main" id="{A94A8757-BD66-4C46-BE92-86599CEFDCC2}"/>
              </a:ext>
            </a:extLst>
          </p:cNvPr>
          <p:cNvPicPr>
            <a:picLocks noChangeAspect="1"/>
          </p:cNvPicPr>
          <p:nvPr/>
        </p:nvPicPr>
        <p:blipFill>
          <a:blip r:embed="rId21"/>
          <a:stretch>
            <a:fillRect/>
          </a:stretch>
        </p:blipFill>
        <p:spPr>
          <a:xfrm>
            <a:off x="10544969" y="10820622"/>
            <a:ext cx="1471794" cy="404100"/>
          </a:xfrm>
          <a:prstGeom prst="rect">
            <a:avLst/>
          </a:prstGeom>
        </p:spPr>
      </p:pic>
      <p:pic>
        <p:nvPicPr>
          <p:cNvPr id="3092" name="Picture 20">
            <a:extLst>
              <a:ext uri="{FF2B5EF4-FFF2-40B4-BE49-F238E27FC236}">
                <a16:creationId xmlns:a16="http://schemas.microsoft.com/office/drawing/2014/main" id="{1B3FD81A-BCC0-4E6C-AFB3-2F95DF45728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73332" y="1440922"/>
            <a:ext cx="638705" cy="7689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8694922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424Ncm7vu6mjXdE5LkPFZ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FCA3BB6299A444BCC8B1059E8098F7" ma:contentTypeVersion="12" ma:contentTypeDescription="Create a new document." ma:contentTypeScope="" ma:versionID="8910da24f713d4d549d5c9d85057dda5">
  <xsd:schema xmlns:xsd="http://www.w3.org/2001/XMLSchema" xmlns:xs="http://www.w3.org/2001/XMLSchema" xmlns:p="http://schemas.microsoft.com/office/2006/metadata/properties" xmlns:ns3="2caa1b69-c43c-449d-b17b-6e9bd7ae46bb" xmlns:ns4="de4142b6-24f6-4699-a7f7-1d7c77d62e59" targetNamespace="http://schemas.microsoft.com/office/2006/metadata/properties" ma:root="true" ma:fieldsID="771c9be0b6451d1db9bf8f22d8c1c6ec" ns3:_="" ns4:_="">
    <xsd:import namespace="2caa1b69-c43c-449d-b17b-6e9bd7ae46bb"/>
    <xsd:import namespace="de4142b6-24f6-4699-a7f7-1d7c77d62e5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a1b69-c43c-449d-b17b-6e9bd7ae4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4142b6-24f6-4699-a7f7-1d7c77d62e5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A4C36D-FFC3-4444-A597-9E8839B466D4}">
  <ds:schemaRefs>
    <ds:schemaRef ds:uri="http://schemas.microsoft.com/sharepoint/v3/contenttype/forms"/>
  </ds:schemaRefs>
</ds:datastoreItem>
</file>

<file path=customXml/itemProps2.xml><?xml version="1.0" encoding="utf-8"?>
<ds:datastoreItem xmlns:ds="http://schemas.openxmlformats.org/officeDocument/2006/customXml" ds:itemID="{1EE4F025-6D22-4152-9672-1789D6C40EEC}">
  <ds:schemaRefs>
    <ds:schemaRef ds:uri="de4142b6-24f6-4699-a7f7-1d7c77d62e59"/>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2caa1b69-c43c-449d-b17b-6e9bd7ae46bb"/>
    <ds:schemaRef ds:uri="http://www.w3.org/XML/1998/namespace"/>
    <ds:schemaRef ds:uri="http://purl.org/dc/dcmitype/"/>
  </ds:schemaRefs>
</ds:datastoreItem>
</file>

<file path=customXml/itemProps3.xml><?xml version="1.0" encoding="utf-8"?>
<ds:datastoreItem xmlns:ds="http://schemas.openxmlformats.org/officeDocument/2006/customXml" ds:itemID="{8D863EBD-FE39-491B-842F-B1DBECEFC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aa1b69-c43c-449d-b17b-6e9bd7ae46bb"/>
    <ds:schemaRef ds:uri="de4142b6-24f6-4699-a7f7-1d7c77d62e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26705</TotalTime>
  <Words>2530</Words>
  <Application>Microsoft Office PowerPoint</Application>
  <PresentationFormat>Custom</PresentationFormat>
  <Paragraphs>81</Paragraphs>
  <Slides>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0" baseType="lpstr">
      <vt:lpstr>Arial</vt:lpstr>
      <vt:lpstr>Calibri</vt:lpstr>
      <vt:lpstr>Calibri Light</vt:lpstr>
      <vt:lpstr>Graphik</vt:lpstr>
      <vt:lpstr>Graphik Black</vt:lpstr>
      <vt:lpstr>Segoe UI</vt:lpstr>
      <vt:lpstr>3_Office Theme</vt:lpstr>
      <vt:lpstr>think-cell Slide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Arts, Giona</dc:creator>
  <cp:lastModifiedBy>Emma Morley</cp:lastModifiedBy>
  <cp:revision>77</cp:revision>
  <dcterms:created xsi:type="dcterms:W3CDTF">2020-01-03T10:55:33Z</dcterms:created>
  <dcterms:modified xsi:type="dcterms:W3CDTF">2022-04-22T07:47:03Z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0x0101003BFCA3BB6299A444BCC8B1059E8098F7</vt:lpwstr>
  </property>
</Properties>
</file>